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425" r:id="rId2"/>
    <p:sldId id="426" r:id="rId3"/>
    <p:sldId id="380" r:id="rId4"/>
    <p:sldId id="395" r:id="rId5"/>
    <p:sldId id="396" r:id="rId6"/>
    <p:sldId id="394" r:id="rId7"/>
    <p:sldId id="397" r:id="rId8"/>
    <p:sldId id="399" r:id="rId9"/>
    <p:sldId id="417" r:id="rId10"/>
    <p:sldId id="418" r:id="rId11"/>
    <p:sldId id="415" r:id="rId12"/>
    <p:sldId id="400" r:id="rId13"/>
    <p:sldId id="401" r:id="rId14"/>
    <p:sldId id="413" r:id="rId15"/>
    <p:sldId id="403" r:id="rId16"/>
    <p:sldId id="419" r:id="rId17"/>
    <p:sldId id="420" r:id="rId18"/>
    <p:sldId id="405" r:id="rId19"/>
    <p:sldId id="406" r:id="rId20"/>
    <p:sldId id="421" r:id="rId21"/>
    <p:sldId id="422" r:id="rId22"/>
    <p:sldId id="424" r:id="rId23"/>
    <p:sldId id="423" r:id="rId24"/>
    <p:sldId id="427" r:id="rId25"/>
    <p:sldId id="428" r:id="rId26"/>
    <p:sldId id="364" r:id="rId27"/>
    <p:sldId id="385" r:id="rId28"/>
    <p:sldId id="387" r:id="rId29"/>
    <p:sldId id="386" r:id="rId30"/>
    <p:sldId id="384" r:id="rId31"/>
    <p:sldId id="383" r:id="rId32"/>
    <p:sldId id="382" r:id="rId33"/>
    <p:sldId id="42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7D5"/>
    <a:srgbClr val="F7EEFC"/>
    <a:srgbClr val="CCFFFF"/>
    <a:srgbClr val="67EAF1"/>
    <a:srgbClr val="88BDA7"/>
    <a:srgbClr val="728653"/>
    <a:srgbClr val="3C6B58"/>
    <a:srgbClr val="434F32"/>
    <a:srgbClr val="6AAC91"/>
    <a:srgbClr val="854B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8DB33D-7A2E-4DBD-A7F9-F3A9D0E37F1F}" v="201" dt="2024-12-16T15:25:13.56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75"/>
    <p:restoredTop sz="96327"/>
  </p:normalViewPr>
  <p:slideViewPr>
    <p:cSldViewPr snapToGrid="0" snapToObjects="1">
      <p:cViewPr varScale="1">
        <p:scale>
          <a:sx n="85" d="100"/>
          <a:sy n="85" d="100"/>
        </p:scale>
        <p:origin x="37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4.%20Rapport_Budget_2025_2024_12_06_10_51_19_P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4.%20Rapport_Budget_2025_2024_12_06_10_51_19_P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R&#233;cap%20emprunts%20-%20BC%202024-12-10.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R&#233;cap%20emprunts%20-%20BC%202024-12-1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R&#233;cap%20emprunts%20-%20BC%202024-12-10.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921610ed07957166/COMMUNE%202024-2030/FINANCES/2025/BI%202025%20-%20CC%202024-12-16/R&#233;cap%20emprunts%20-%20BC%202024-12-10.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Evolution</a:t>
            </a:r>
            <a:r>
              <a:rPr lang="fr-FR" baseline="0"/>
              <a:t> des dépenses ordinaires </a:t>
            </a:r>
            <a:endParaRPr lang="fr-F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7367977517661783E-2"/>
          <c:y val="0.17171296296296298"/>
          <c:w val="0.87622938221831181"/>
          <c:h val="0.61498432487605714"/>
        </c:manualLayout>
      </c:layout>
      <c:lineChart>
        <c:grouping val="standard"/>
        <c:varyColors val="0"/>
        <c:ser>
          <c:idx val="0"/>
          <c:order val="0"/>
          <c:tx>
            <c:strRef>
              <c:f>'Tableau de synthèse du SO'!$A$10</c:f>
              <c:strCache>
                <c:ptCount val="1"/>
                <c:pt idx="0">
                  <c:v>Personnel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'Tableau de synthèse du SO'!$B$9:$I$9</c:f>
              <c:numCache>
                <c:formatCode>General</c:formatCode>
                <c:ptCount val="8"/>
                <c:pt idx="0">
                  <c:v>2018</c:v>
                </c:pt>
                <c:pt idx="1">
                  <c:v>2019</c:v>
                </c:pt>
                <c:pt idx="2">
                  <c:v>2020</c:v>
                </c:pt>
                <c:pt idx="3">
                  <c:v>2021</c:v>
                </c:pt>
                <c:pt idx="4">
                  <c:v>2022</c:v>
                </c:pt>
                <c:pt idx="5">
                  <c:v>2023</c:v>
                </c:pt>
                <c:pt idx="6">
                  <c:v>2024</c:v>
                </c:pt>
                <c:pt idx="7">
                  <c:v>2025</c:v>
                </c:pt>
              </c:numCache>
            </c:numRef>
          </c:cat>
          <c:val>
            <c:numRef>
              <c:f>'Tableau de synthèse du SO'!$B$10:$I$10</c:f>
              <c:numCache>
                <c:formatCode>#,##0.00</c:formatCode>
                <c:ptCount val="8"/>
                <c:pt idx="0">
                  <c:v>4509833.78</c:v>
                </c:pt>
                <c:pt idx="1">
                  <c:v>4810983.13</c:v>
                </c:pt>
                <c:pt idx="2">
                  <c:v>5040803.33</c:v>
                </c:pt>
                <c:pt idx="3">
                  <c:v>5206108.5599999996</c:v>
                </c:pt>
                <c:pt idx="4">
                  <c:v>5809264.1799999997</c:v>
                </c:pt>
                <c:pt idx="5">
                  <c:v>6222015.7000000002</c:v>
                </c:pt>
                <c:pt idx="6">
                  <c:v>6953450.2199999997</c:v>
                </c:pt>
                <c:pt idx="7">
                  <c:v>7206836.25</c:v>
                </c:pt>
              </c:numCache>
            </c:numRef>
          </c:val>
          <c:smooth val="0"/>
          <c:extLst>
            <c:ext xmlns:c16="http://schemas.microsoft.com/office/drawing/2014/chart" uri="{C3380CC4-5D6E-409C-BE32-E72D297353CC}">
              <c16:uniqueId val="{00000000-AF76-4203-A5EA-BD4A6EBB555C}"/>
            </c:ext>
          </c:extLst>
        </c:ser>
        <c:ser>
          <c:idx val="1"/>
          <c:order val="1"/>
          <c:tx>
            <c:strRef>
              <c:f>'Tableau de synthèse du SO'!$A$11</c:f>
              <c:strCache>
                <c:ptCount val="1"/>
                <c:pt idx="0">
                  <c:v>Fonctionnement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'Tableau de synthèse du SO'!$B$9:$I$9</c:f>
              <c:numCache>
                <c:formatCode>General</c:formatCode>
                <c:ptCount val="8"/>
                <c:pt idx="0">
                  <c:v>2018</c:v>
                </c:pt>
                <c:pt idx="1">
                  <c:v>2019</c:v>
                </c:pt>
                <c:pt idx="2">
                  <c:v>2020</c:v>
                </c:pt>
                <c:pt idx="3">
                  <c:v>2021</c:v>
                </c:pt>
                <c:pt idx="4">
                  <c:v>2022</c:v>
                </c:pt>
                <c:pt idx="5">
                  <c:v>2023</c:v>
                </c:pt>
                <c:pt idx="6">
                  <c:v>2024</c:v>
                </c:pt>
                <c:pt idx="7">
                  <c:v>2025</c:v>
                </c:pt>
              </c:numCache>
            </c:numRef>
          </c:cat>
          <c:val>
            <c:numRef>
              <c:f>'Tableau de synthèse du SO'!$B$11:$I$11</c:f>
              <c:numCache>
                <c:formatCode>#,##0.00</c:formatCode>
                <c:ptCount val="8"/>
                <c:pt idx="0">
                  <c:v>1526039.11</c:v>
                </c:pt>
                <c:pt idx="1">
                  <c:v>1487301.78</c:v>
                </c:pt>
                <c:pt idx="2">
                  <c:v>1318907.93</c:v>
                </c:pt>
                <c:pt idx="3">
                  <c:v>1541275.39</c:v>
                </c:pt>
                <c:pt idx="4">
                  <c:v>1694606.11</c:v>
                </c:pt>
                <c:pt idx="5">
                  <c:v>1934838.33</c:v>
                </c:pt>
                <c:pt idx="6">
                  <c:v>2259275.33</c:v>
                </c:pt>
                <c:pt idx="7">
                  <c:v>2238307.1</c:v>
                </c:pt>
              </c:numCache>
            </c:numRef>
          </c:val>
          <c:smooth val="0"/>
          <c:extLst>
            <c:ext xmlns:c16="http://schemas.microsoft.com/office/drawing/2014/chart" uri="{C3380CC4-5D6E-409C-BE32-E72D297353CC}">
              <c16:uniqueId val="{00000001-AF76-4203-A5EA-BD4A6EBB555C}"/>
            </c:ext>
          </c:extLst>
        </c:ser>
        <c:ser>
          <c:idx val="2"/>
          <c:order val="2"/>
          <c:tx>
            <c:strRef>
              <c:f>'Tableau de synthèse du SO'!$A$12</c:f>
              <c:strCache>
                <c:ptCount val="1"/>
                <c:pt idx="0">
                  <c:v>Transferts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'Tableau de synthèse du SO'!$B$9:$I$9</c:f>
              <c:numCache>
                <c:formatCode>General</c:formatCode>
                <c:ptCount val="8"/>
                <c:pt idx="0">
                  <c:v>2018</c:v>
                </c:pt>
                <c:pt idx="1">
                  <c:v>2019</c:v>
                </c:pt>
                <c:pt idx="2">
                  <c:v>2020</c:v>
                </c:pt>
                <c:pt idx="3">
                  <c:v>2021</c:v>
                </c:pt>
                <c:pt idx="4">
                  <c:v>2022</c:v>
                </c:pt>
                <c:pt idx="5">
                  <c:v>2023</c:v>
                </c:pt>
                <c:pt idx="6">
                  <c:v>2024</c:v>
                </c:pt>
                <c:pt idx="7">
                  <c:v>2025</c:v>
                </c:pt>
              </c:numCache>
            </c:numRef>
          </c:cat>
          <c:val>
            <c:numRef>
              <c:f>'Tableau de synthèse du SO'!$B$12:$I$12</c:f>
              <c:numCache>
                <c:formatCode>#,##0.00</c:formatCode>
                <c:ptCount val="8"/>
                <c:pt idx="0">
                  <c:v>3101380.21</c:v>
                </c:pt>
                <c:pt idx="1">
                  <c:v>3023442.33</c:v>
                </c:pt>
                <c:pt idx="2">
                  <c:v>3263835.14</c:v>
                </c:pt>
                <c:pt idx="3">
                  <c:v>3373452.04</c:v>
                </c:pt>
                <c:pt idx="4">
                  <c:v>3293892</c:v>
                </c:pt>
                <c:pt idx="5">
                  <c:v>3309028.13</c:v>
                </c:pt>
                <c:pt idx="6">
                  <c:v>3748521.27</c:v>
                </c:pt>
                <c:pt idx="7">
                  <c:v>3676240.71</c:v>
                </c:pt>
              </c:numCache>
            </c:numRef>
          </c:val>
          <c:smooth val="0"/>
          <c:extLst>
            <c:ext xmlns:c16="http://schemas.microsoft.com/office/drawing/2014/chart" uri="{C3380CC4-5D6E-409C-BE32-E72D297353CC}">
              <c16:uniqueId val="{00000002-AF76-4203-A5EA-BD4A6EBB555C}"/>
            </c:ext>
          </c:extLst>
        </c:ser>
        <c:ser>
          <c:idx val="3"/>
          <c:order val="3"/>
          <c:tx>
            <c:strRef>
              <c:f>'Tableau de synthèse du SO'!$A$13</c:f>
              <c:strCache>
                <c:ptCount val="1"/>
                <c:pt idx="0">
                  <c:v>Dette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'Tableau de synthèse du SO'!$B$9:$I$9</c:f>
              <c:numCache>
                <c:formatCode>General</c:formatCode>
                <c:ptCount val="8"/>
                <c:pt idx="0">
                  <c:v>2018</c:v>
                </c:pt>
                <c:pt idx="1">
                  <c:v>2019</c:v>
                </c:pt>
                <c:pt idx="2">
                  <c:v>2020</c:v>
                </c:pt>
                <c:pt idx="3">
                  <c:v>2021</c:v>
                </c:pt>
                <c:pt idx="4">
                  <c:v>2022</c:v>
                </c:pt>
                <c:pt idx="5">
                  <c:v>2023</c:v>
                </c:pt>
                <c:pt idx="6">
                  <c:v>2024</c:v>
                </c:pt>
                <c:pt idx="7">
                  <c:v>2025</c:v>
                </c:pt>
              </c:numCache>
            </c:numRef>
          </c:cat>
          <c:val>
            <c:numRef>
              <c:f>'Tableau de synthèse du SO'!$B$13:$I$13</c:f>
              <c:numCache>
                <c:formatCode>#,##0.00</c:formatCode>
                <c:ptCount val="8"/>
                <c:pt idx="0">
                  <c:v>855380.37</c:v>
                </c:pt>
                <c:pt idx="1">
                  <c:v>918183.55</c:v>
                </c:pt>
                <c:pt idx="2">
                  <c:v>996500.83</c:v>
                </c:pt>
                <c:pt idx="3">
                  <c:v>949715.46</c:v>
                </c:pt>
                <c:pt idx="4">
                  <c:v>950028.95</c:v>
                </c:pt>
                <c:pt idx="5">
                  <c:v>1165236.73</c:v>
                </c:pt>
                <c:pt idx="6">
                  <c:v>1255949.8799999999</c:v>
                </c:pt>
                <c:pt idx="7">
                  <c:v>1435557.03</c:v>
                </c:pt>
              </c:numCache>
            </c:numRef>
          </c:val>
          <c:smooth val="0"/>
          <c:extLst>
            <c:ext xmlns:c16="http://schemas.microsoft.com/office/drawing/2014/chart" uri="{C3380CC4-5D6E-409C-BE32-E72D297353CC}">
              <c16:uniqueId val="{00000003-AF76-4203-A5EA-BD4A6EBB555C}"/>
            </c:ext>
          </c:extLst>
        </c:ser>
        <c:ser>
          <c:idx val="4"/>
          <c:order val="4"/>
          <c:tx>
            <c:strRef>
              <c:f>'Tableau de synthèse du SO'!$A$14</c:f>
              <c:strCache>
                <c:ptCount val="1"/>
                <c:pt idx="0">
                  <c:v>Prélèvements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'Tableau de synthèse du SO'!$B$9:$I$9</c:f>
              <c:numCache>
                <c:formatCode>General</c:formatCode>
                <c:ptCount val="8"/>
                <c:pt idx="0">
                  <c:v>2018</c:v>
                </c:pt>
                <c:pt idx="1">
                  <c:v>2019</c:v>
                </c:pt>
                <c:pt idx="2">
                  <c:v>2020</c:v>
                </c:pt>
                <c:pt idx="3">
                  <c:v>2021</c:v>
                </c:pt>
                <c:pt idx="4">
                  <c:v>2022</c:v>
                </c:pt>
                <c:pt idx="5">
                  <c:v>2023</c:v>
                </c:pt>
                <c:pt idx="6">
                  <c:v>2024</c:v>
                </c:pt>
                <c:pt idx="7">
                  <c:v>2025</c:v>
                </c:pt>
              </c:numCache>
            </c:numRef>
          </c:cat>
          <c:val>
            <c:numRef>
              <c:f>'Tableau de synthèse du SO'!$B$14:$I$14</c:f>
              <c:numCache>
                <c:formatCode>#,##0.00</c:formatCode>
                <c:ptCount val="8"/>
                <c:pt idx="0">
                  <c:v>68875</c:v>
                </c:pt>
                <c:pt idx="1">
                  <c:v>40000</c:v>
                </c:pt>
                <c:pt idx="2">
                  <c:v>1451302.27</c:v>
                </c:pt>
                <c:pt idx="3">
                  <c:v>115000</c:v>
                </c:pt>
                <c:pt idx="4">
                  <c:v>830602.65</c:v>
                </c:pt>
                <c:pt idx="5">
                  <c:v>0</c:v>
                </c:pt>
                <c:pt idx="6">
                  <c:v>0</c:v>
                </c:pt>
                <c:pt idx="7">
                  <c:v>0</c:v>
                </c:pt>
              </c:numCache>
            </c:numRef>
          </c:val>
          <c:smooth val="0"/>
          <c:extLst>
            <c:ext xmlns:c16="http://schemas.microsoft.com/office/drawing/2014/chart" uri="{C3380CC4-5D6E-409C-BE32-E72D297353CC}">
              <c16:uniqueId val="{00000004-AF76-4203-A5EA-BD4A6EBB555C}"/>
            </c:ext>
          </c:extLst>
        </c:ser>
        <c:dLbls>
          <c:showLegendKey val="0"/>
          <c:showVal val="0"/>
          <c:showCatName val="0"/>
          <c:showSerName val="0"/>
          <c:showPercent val="0"/>
          <c:showBubbleSize val="0"/>
        </c:dLbls>
        <c:marker val="1"/>
        <c:smooth val="0"/>
        <c:axId val="2098021295"/>
        <c:axId val="2098040431"/>
      </c:lineChart>
      <c:catAx>
        <c:axId val="20980212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98040431"/>
        <c:crosses val="autoZero"/>
        <c:auto val="1"/>
        <c:lblAlgn val="ctr"/>
        <c:lblOffset val="100"/>
        <c:noMultiLvlLbl val="0"/>
      </c:catAx>
      <c:valAx>
        <c:axId val="2098040431"/>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980212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FR" sz="1800" b="1"/>
              <a:t>Evolution</a:t>
            </a:r>
            <a:r>
              <a:rPr lang="fr-FR" sz="1800" b="1" baseline="0"/>
              <a:t> des recettes ordinaires</a:t>
            </a:r>
            <a:endParaRPr lang="fr-FR" sz="1800" b="1"/>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10398166259333602"/>
          <c:y val="0.11615740740740743"/>
          <c:w val="0.87508091332730742"/>
          <c:h val="0.75304843304843305"/>
        </c:manualLayout>
      </c:layout>
      <c:lineChart>
        <c:grouping val="stacked"/>
        <c:varyColors val="0"/>
        <c:ser>
          <c:idx val="0"/>
          <c:order val="0"/>
          <c:tx>
            <c:strRef>
              <c:f>'Tableau de synthèse du SO'!$A$25</c:f>
              <c:strCache>
                <c:ptCount val="1"/>
                <c:pt idx="0">
                  <c:v>Prestation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'Tableau de synthèse du SO'!$B$24:$I$24</c:f>
              <c:numCache>
                <c:formatCode>General</c:formatCode>
                <c:ptCount val="8"/>
                <c:pt idx="0">
                  <c:v>2018</c:v>
                </c:pt>
                <c:pt idx="1">
                  <c:v>2019</c:v>
                </c:pt>
                <c:pt idx="2">
                  <c:v>2020</c:v>
                </c:pt>
                <c:pt idx="3">
                  <c:v>2021</c:v>
                </c:pt>
                <c:pt idx="4">
                  <c:v>2022</c:v>
                </c:pt>
                <c:pt idx="5">
                  <c:v>2023</c:v>
                </c:pt>
                <c:pt idx="6">
                  <c:v>2024</c:v>
                </c:pt>
                <c:pt idx="7">
                  <c:v>2025</c:v>
                </c:pt>
              </c:numCache>
              <c:extLst/>
            </c:numRef>
          </c:cat>
          <c:val>
            <c:numRef>
              <c:f>'Tableau de synthèse du SO'!$B$25:$I$25</c:f>
              <c:numCache>
                <c:formatCode>#,##0.00</c:formatCode>
                <c:ptCount val="8"/>
                <c:pt idx="0">
                  <c:v>785176.79</c:v>
                </c:pt>
                <c:pt idx="1">
                  <c:v>660087.68999999994</c:v>
                </c:pt>
                <c:pt idx="2">
                  <c:v>611397.68000000005</c:v>
                </c:pt>
                <c:pt idx="3">
                  <c:v>591351</c:v>
                </c:pt>
                <c:pt idx="4">
                  <c:v>760568.69</c:v>
                </c:pt>
                <c:pt idx="5">
                  <c:v>842729.94</c:v>
                </c:pt>
                <c:pt idx="6">
                  <c:v>1066921.05</c:v>
                </c:pt>
                <c:pt idx="7">
                  <c:v>799083.94</c:v>
                </c:pt>
              </c:numCache>
              <c:extLst/>
            </c:numRef>
          </c:val>
          <c:smooth val="0"/>
          <c:extLst>
            <c:ext xmlns:c16="http://schemas.microsoft.com/office/drawing/2014/chart" uri="{C3380CC4-5D6E-409C-BE32-E72D297353CC}">
              <c16:uniqueId val="{00000000-D6F4-4959-812F-0B951BF8526C}"/>
            </c:ext>
          </c:extLst>
        </c:ser>
        <c:ser>
          <c:idx val="1"/>
          <c:order val="1"/>
          <c:tx>
            <c:strRef>
              <c:f>'Tableau de synthèse du SO'!$A$26</c:f>
              <c:strCache>
                <c:ptCount val="1"/>
                <c:pt idx="0">
                  <c:v>Transferts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'Tableau de synthèse du SO'!$B$24:$I$24</c:f>
              <c:numCache>
                <c:formatCode>General</c:formatCode>
                <c:ptCount val="8"/>
                <c:pt idx="0">
                  <c:v>2018</c:v>
                </c:pt>
                <c:pt idx="1">
                  <c:v>2019</c:v>
                </c:pt>
                <c:pt idx="2">
                  <c:v>2020</c:v>
                </c:pt>
                <c:pt idx="3">
                  <c:v>2021</c:v>
                </c:pt>
                <c:pt idx="4">
                  <c:v>2022</c:v>
                </c:pt>
                <c:pt idx="5">
                  <c:v>2023</c:v>
                </c:pt>
                <c:pt idx="6">
                  <c:v>2024</c:v>
                </c:pt>
                <c:pt idx="7">
                  <c:v>2025</c:v>
                </c:pt>
              </c:numCache>
              <c:extLst/>
            </c:numRef>
          </c:cat>
          <c:val>
            <c:numRef>
              <c:f>'Tableau de synthèse du SO'!$B$26:$I$26</c:f>
              <c:numCache>
                <c:formatCode>#,##0.00</c:formatCode>
                <c:ptCount val="8"/>
                <c:pt idx="0">
                  <c:v>9712717.6999999993</c:v>
                </c:pt>
                <c:pt idx="1">
                  <c:v>9736789.3499999996</c:v>
                </c:pt>
                <c:pt idx="2">
                  <c:v>10535644.25</c:v>
                </c:pt>
                <c:pt idx="3">
                  <c:v>10474866.720000001</c:v>
                </c:pt>
                <c:pt idx="4">
                  <c:v>10972079.41</c:v>
                </c:pt>
                <c:pt idx="5">
                  <c:v>13264361.960000001</c:v>
                </c:pt>
                <c:pt idx="6">
                  <c:v>12796432.539999999</c:v>
                </c:pt>
                <c:pt idx="7">
                  <c:v>13029861.74</c:v>
                </c:pt>
              </c:numCache>
              <c:extLst/>
            </c:numRef>
          </c:val>
          <c:smooth val="0"/>
          <c:extLst>
            <c:ext xmlns:c16="http://schemas.microsoft.com/office/drawing/2014/chart" uri="{C3380CC4-5D6E-409C-BE32-E72D297353CC}">
              <c16:uniqueId val="{00000001-D6F4-4959-812F-0B951BF8526C}"/>
            </c:ext>
          </c:extLst>
        </c:ser>
        <c:ser>
          <c:idx val="2"/>
          <c:order val="2"/>
          <c:tx>
            <c:strRef>
              <c:f>'Tableau de synthèse du SO'!$A$27</c:f>
              <c:strCache>
                <c:ptCount val="1"/>
                <c:pt idx="0">
                  <c:v>Dette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'Tableau de synthèse du SO'!$B$24:$I$24</c:f>
              <c:numCache>
                <c:formatCode>General</c:formatCode>
                <c:ptCount val="8"/>
                <c:pt idx="0">
                  <c:v>2018</c:v>
                </c:pt>
                <c:pt idx="1">
                  <c:v>2019</c:v>
                </c:pt>
                <c:pt idx="2">
                  <c:v>2020</c:v>
                </c:pt>
                <c:pt idx="3">
                  <c:v>2021</c:v>
                </c:pt>
                <c:pt idx="4">
                  <c:v>2022</c:v>
                </c:pt>
                <c:pt idx="5">
                  <c:v>2023</c:v>
                </c:pt>
                <c:pt idx="6">
                  <c:v>2024</c:v>
                </c:pt>
                <c:pt idx="7">
                  <c:v>2025</c:v>
                </c:pt>
              </c:numCache>
              <c:extLst/>
            </c:numRef>
          </c:cat>
          <c:val>
            <c:numRef>
              <c:f>'Tableau de synthèse du SO'!$B$27:$I$27</c:f>
              <c:numCache>
                <c:formatCode>#,##0.00</c:formatCode>
                <c:ptCount val="8"/>
                <c:pt idx="0">
                  <c:v>177315.47</c:v>
                </c:pt>
                <c:pt idx="1">
                  <c:v>163936.95999999999</c:v>
                </c:pt>
                <c:pt idx="2">
                  <c:v>159913.81</c:v>
                </c:pt>
                <c:pt idx="3">
                  <c:v>160382.17000000001</c:v>
                </c:pt>
                <c:pt idx="4">
                  <c:v>158998.78</c:v>
                </c:pt>
                <c:pt idx="5">
                  <c:v>188403.99</c:v>
                </c:pt>
                <c:pt idx="6">
                  <c:v>149865.06</c:v>
                </c:pt>
                <c:pt idx="7">
                  <c:v>137855.6</c:v>
                </c:pt>
              </c:numCache>
              <c:extLst/>
            </c:numRef>
          </c:val>
          <c:smooth val="0"/>
          <c:extLst>
            <c:ext xmlns:c16="http://schemas.microsoft.com/office/drawing/2014/chart" uri="{C3380CC4-5D6E-409C-BE32-E72D297353CC}">
              <c16:uniqueId val="{00000002-D6F4-4959-812F-0B951BF8526C}"/>
            </c:ext>
          </c:extLst>
        </c:ser>
        <c:ser>
          <c:idx val="3"/>
          <c:order val="3"/>
          <c:tx>
            <c:strRef>
              <c:f>'Tableau de synthèse du SO'!$A$28</c:f>
              <c:strCache>
                <c:ptCount val="1"/>
                <c:pt idx="0">
                  <c:v>Prélèvements</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'Tableau de synthèse du SO'!$B$24:$I$24</c:f>
              <c:numCache>
                <c:formatCode>General</c:formatCode>
                <c:ptCount val="8"/>
                <c:pt idx="0">
                  <c:v>2018</c:v>
                </c:pt>
                <c:pt idx="1">
                  <c:v>2019</c:v>
                </c:pt>
                <c:pt idx="2">
                  <c:v>2020</c:v>
                </c:pt>
                <c:pt idx="3">
                  <c:v>2021</c:v>
                </c:pt>
                <c:pt idx="4">
                  <c:v>2022</c:v>
                </c:pt>
                <c:pt idx="5">
                  <c:v>2023</c:v>
                </c:pt>
                <c:pt idx="6">
                  <c:v>2024</c:v>
                </c:pt>
                <c:pt idx="7">
                  <c:v>2025</c:v>
                </c:pt>
              </c:numCache>
              <c:extLst/>
            </c:numRef>
          </c:cat>
          <c:val>
            <c:numRef>
              <c:f>'Tableau de synthèse du SO'!$B$28:$I$28</c:f>
              <c:numCache>
                <c:formatCode>#,##0.00</c:formatCode>
                <c:ptCount val="8"/>
                <c:pt idx="0">
                  <c:v>0</c:v>
                </c:pt>
                <c:pt idx="1">
                  <c:v>0</c:v>
                </c:pt>
                <c:pt idx="2">
                  <c:v>1506302.27</c:v>
                </c:pt>
                <c:pt idx="3">
                  <c:v>0</c:v>
                </c:pt>
                <c:pt idx="4">
                  <c:v>1010124.79</c:v>
                </c:pt>
                <c:pt idx="5">
                  <c:v>70367.05</c:v>
                </c:pt>
                <c:pt idx="6">
                  <c:v>250000</c:v>
                </c:pt>
                <c:pt idx="7">
                  <c:v>590139.81000000006</c:v>
                </c:pt>
              </c:numCache>
              <c:extLst/>
            </c:numRef>
          </c:val>
          <c:smooth val="0"/>
          <c:extLst>
            <c:ext xmlns:c16="http://schemas.microsoft.com/office/drawing/2014/chart" uri="{C3380CC4-5D6E-409C-BE32-E72D297353CC}">
              <c16:uniqueId val="{00000003-D6F4-4959-812F-0B951BF8526C}"/>
            </c:ext>
          </c:extLst>
        </c:ser>
        <c:dLbls>
          <c:showLegendKey val="0"/>
          <c:showVal val="0"/>
          <c:showCatName val="0"/>
          <c:showSerName val="0"/>
          <c:showPercent val="0"/>
          <c:showBubbleSize val="0"/>
        </c:dLbls>
        <c:marker val="1"/>
        <c:smooth val="0"/>
        <c:axId val="161041455"/>
        <c:axId val="161051023"/>
      </c:lineChart>
      <c:catAx>
        <c:axId val="16104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1051023"/>
        <c:crosses val="autoZero"/>
        <c:auto val="1"/>
        <c:lblAlgn val="ctr"/>
        <c:lblOffset val="100"/>
        <c:noMultiLvlLbl val="0"/>
      </c:catAx>
      <c:valAx>
        <c:axId val="16105102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1041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BE" b="1" dirty="0"/>
              <a:t>Soldes à rembourser au 31/12/2024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'Situation actuelle'!$A$6:$B$6</c:f>
              <c:strCache>
                <c:ptCount val="2"/>
                <c:pt idx="0">
                  <c:v>14</c:v>
                </c:pt>
                <c:pt idx="1">
                  <c:v>BELFIUS Solde à remb. au 31/12</c:v>
                </c:pt>
              </c:strCache>
            </c:strRef>
          </c:tx>
          <c:spPr>
            <a:solidFill>
              <a:schemeClr val="accent1"/>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actuelle'!$C$6:$K$6</c:f>
              <c:numCache>
                <c:formatCode>_-* #,##0.00\ [$€-80C]_-;\-* #,##0.00\ [$€-80C]_-;_-* "-"??\ [$€-80C]_-;_-@_-</c:formatCode>
                <c:ptCount val="9"/>
                <c:pt idx="0">
                  <c:v>2206783.38</c:v>
                </c:pt>
                <c:pt idx="1">
                  <c:v>5252594.5599999996</c:v>
                </c:pt>
                <c:pt idx="2">
                  <c:v>4939522.6499999994</c:v>
                </c:pt>
                <c:pt idx="3">
                  <c:v>4654070.7499999991</c:v>
                </c:pt>
                <c:pt idx="4">
                  <c:v>4359439.3599999994</c:v>
                </c:pt>
                <c:pt idx="5">
                  <c:v>4065810.6999999993</c:v>
                </c:pt>
                <c:pt idx="6">
                  <c:v>3760606.669999999</c:v>
                </c:pt>
                <c:pt idx="7">
                  <c:v>3460929.209999999</c:v>
                </c:pt>
                <c:pt idx="8">
                  <c:v>3210780.8499999992</c:v>
                </c:pt>
              </c:numCache>
            </c:numRef>
          </c:val>
          <c:extLst>
            <c:ext xmlns:c16="http://schemas.microsoft.com/office/drawing/2014/chart" uri="{C3380CC4-5D6E-409C-BE32-E72D297353CC}">
              <c16:uniqueId val="{00000000-FF47-4A76-95E6-05CA69E35CD6}"/>
            </c:ext>
          </c:extLst>
        </c:ser>
        <c:ser>
          <c:idx val="1"/>
          <c:order val="1"/>
          <c:tx>
            <c:strRef>
              <c:f>'Situation actuelle'!$A$14:$B$14</c:f>
              <c:strCache>
                <c:ptCount val="2"/>
                <c:pt idx="0">
                  <c:v>14</c:v>
                </c:pt>
                <c:pt idx="1">
                  <c:v>ING Solde à remb. au 31/12</c:v>
                </c:pt>
              </c:strCache>
            </c:strRef>
          </c:tx>
          <c:spPr>
            <a:solidFill>
              <a:schemeClr val="accent2"/>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actuelle'!$C$14:$K$14</c:f>
              <c:numCache>
                <c:formatCode>_-* #,##0.00\ [$€-80C]_-;\-* #,##0.00\ [$€-80C]_-;_-* "-"??\ [$€-80C]_-;_-@_-</c:formatCode>
                <c:ptCount val="9"/>
                <c:pt idx="0">
                  <c:v>8413854.9699999988</c:v>
                </c:pt>
                <c:pt idx="1">
                  <c:v>7867075.7799999993</c:v>
                </c:pt>
                <c:pt idx="2">
                  <c:v>7310631.1499999994</c:v>
                </c:pt>
                <c:pt idx="3">
                  <c:v>6742178.8199999994</c:v>
                </c:pt>
                <c:pt idx="4">
                  <c:v>6174002.8499999996</c:v>
                </c:pt>
                <c:pt idx="5">
                  <c:v>5633399.6999999993</c:v>
                </c:pt>
                <c:pt idx="6">
                  <c:v>5086747.01</c:v>
                </c:pt>
                <c:pt idx="7">
                  <c:v>4529463.66</c:v>
                </c:pt>
                <c:pt idx="8">
                  <c:v>3958992.0100000002</c:v>
                </c:pt>
              </c:numCache>
            </c:numRef>
          </c:val>
          <c:extLst>
            <c:ext xmlns:c16="http://schemas.microsoft.com/office/drawing/2014/chart" uri="{C3380CC4-5D6E-409C-BE32-E72D297353CC}">
              <c16:uniqueId val="{00000001-FF47-4A76-95E6-05CA69E35CD6}"/>
            </c:ext>
          </c:extLst>
        </c:ser>
        <c:dLbls>
          <c:showLegendKey val="0"/>
          <c:showVal val="0"/>
          <c:showCatName val="0"/>
          <c:showSerName val="0"/>
          <c:showPercent val="0"/>
          <c:showBubbleSize val="0"/>
        </c:dLbls>
        <c:gapWidth val="150"/>
        <c:overlap val="100"/>
        <c:axId val="1526723631"/>
        <c:axId val="1526721231"/>
      </c:barChart>
      <c:catAx>
        <c:axId val="152672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1231"/>
        <c:crosses val="autoZero"/>
        <c:auto val="1"/>
        <c:lblAlgn val="ctr"/>
        <c:lblOffset val="100"/>
        <c:noMultiLvlLbl val="0"/>
      </c:catAx>
      <c:valAx>
        <c:axId val="1526721231"/>
        <c:scaling>
          <c:orientation val="minMax"/>
        </c:scaling>
        <c:delete val="0"/>
        <c:axPos val="l"/>
        <c:majorGridlines>
          <c:spPr>
            <a:ln w="9525" cap="flat" cmpd="sng" algn="ctr">
              <a:solidFill>
                <a:schemeClr val="tx1">
                  <a:lumMod val="15000"/>
                  <a:lumOff val="85000"/>
                </a:schemeClr>
              </a:solidFill>
              <a:round/>
            </a:ln>
            <a:effectLst/>
          </c:spPr>
        </c:majorGridlines>
        <c:numFmt formatCode="_-* #,##0.00\ [$€-80C]_-;\-* #,##0.00\ [$€-80C]_-;_-* &quot;-&quot;??\ [$€-80C]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BE" b="1"/>
              <a:t>Charge annuelle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'Situation actuelle'!$A$8:$B$8</c:f>
              <c:strCache>
                <c:ptCount val="2"/>
                <c:pt idx="0">
                  <c:v>16</c:v>
                </c:pt>
                <c:pt idx="1">
                  <c:v>BELFIUS Charge annuelle (13+15)</c:v>
                </c:pt>
              </c:strCache>
            </c:strRef>
          </c:tx>
          <c:spPr>
            <a:solidFill>
              <a:schemeClr val="accent1"/>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actuelle'!$C$8:$K$8</c:f>
              <c:numCache>
                <c:formatCode>_-* #,##0.00\ [$€-80C]_-;\-* #,##0.00\ [$€-80C]_-;_-* "-"??\ [$€-80C]_-;_-@_-</c:formatCode>
                <c:ptCount val="9"/>
                <c:pt idx="0">
                  <c:v>292778.09999999998</c:v>
                </c:pt>
                <c:pt idx="1">
                  <c:v>337643.79</c:v>
                </c:pt>
                <c:pt idx="2">
                  <c:v>469108.29</c:v>
                </c:pt>
                <c:pt idx="3">
                  <c:v>439201.71</c:v>
                </c:pt>
                <c:pt idx="4">
                  <c:v>443957.29000000004</c:v>
                </c:pt>
                <c:pt idx="5">
                  <c:v>433383.89</c:v>
                </c:pt>
                <c:pt idx="6">
                  <c:v>435323.32</c:v>
                </c:pt>
                <c:pt idx="7">
                  <c:v>420126.74</c:v>
                </c:pt>
                <c:pt idx="8">
                  <c:v>361736.3</c:v>
                </c:pt>
              </c:numCache>
            </c:numRef>
          </c:val>
          <c:extLst>
            <c:ext xmlns:c16="http://schemas.microsoft.com/office/drawing/2014/chart" uri="{C3380CC4-5D6E-409C-BE32-E72D297353CC}">
              <c16:uniqueId val="{00000000-FD64-4624-B92E-0135BD498B5C}"/>
            </c:ext>
          </c:extLst>
        </c:ser>
        <c:ser>
          <c:idx val="1"/>
          <c:order val="1"/>
          <c:tx>
            <c:strRef>
              <c:f>'Situation actuelle'!$A$16:$B$16</c:f>
              <c:strCache>
                <c:ptCount val="2"/>
                <c:pt idx="0">
                  <c:v>16</c:v>
                </c:pt>
                <c:pt idx="1">
                  <c:v>ING Charge annuelle (13+15)</c:v>
                </c:pt>
              </c:strCache>
            </c:strRef>
          </c:tx>
          <c:spPr>
            <a:solidFill>
              <a:schemeClr val="accent2"/>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actuelle'!$C$16:$K$16</c:f>
              <c:numCache>
                <c:formatCode>_-* #,##0.00\ [$€-80C]_-;\-* #,##0.00\ [$€-80C]_-;_-* "-"??\ [$€-80C]_-;_-@_-</c:formatCode>
                <c:ptCount val="9"/>
                <c:pt idx="0">
                  <c:v>731007.59000000008</c:v>
                </c:pt>
                <c:pt idx="1">
                  <c:v>742177.6</c:v>
                </c:pt>
                <c:pt idx="2">
                  <c:v>740152.76</c:v>
                </c:pt>
                <c:pt idx="3">
                  <c:v>740151.15999999992</c:v>
                </c:pt>
                <c:pt idx="4">
                  <c:v>727528.04999999993</c:v>
                </c:pt>
                <c:pt idx="5">
                  <c:v>687445.47</c:v>
                </c:pt>
                <c:pt idx="6">
                  <c:v>680975.8899999999</c:v>
                </c:pt>
                <c:pt idx="7">
                  <c:v>678783.34</c:v>
                </c:pt>
                <c:pt idx="8">
                  <c:v>678783.3</c:v>
                </c:pt>
              </c:numCache>
            </c:numRef>
          </c:val>
          <c:extLst>
            <c:ext xmlns:c16="http://schemas.microsoft.com/office/drawing/2014/chart" uri="{C3380CC4-5D6E-409C-BE32-E72D297353CC}">
              <c16:uniqueId val="{00000001-FD64-4624-B92E-0135BD498B5C}"/>
            </c:ext>
          </c:extLst>
        </c:ser>
        <c:dLbls>
          <c:showLegendKey val="0"/>
          <c:showVal val="0"/>
          <c:showCatName val="0"/>
          <c:showSerName val="0"/>
          <c:showPercent val="0"/>
          <c:showBubbleSize val="0"/>
        </c:dLbls>
        <c:gapWidth val="150"/>
        <c:overlap val="100"/>
        <c:axId val="1526723631"/>
        <c:axId val="1526721231"/>
      </c:barChart>
      <c:catAx>
        <c:axId val="152672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1231"/>
        <c:crosses val="autoZero"/>
        <c:auto val="1"/>
        <c:lblAlgn val="ctr"/>
        <c:lblOffset val="100"/>
        <c:noMultiLvlLbl val="0"/>
      </c:catAx>
      <c:valAx>
        <c:axId val="1526721231"/>
        <c:scaling>
          <c:orientation val="minMax"/>
        </c:scaling>
        <c:delete val="0"/>
        <c:axPos val="l"/>
        <c:majorGridlines>
          <c:spPr>
            <a:ln w="9525" cap="flat" cmpd="sng" algn="ctr">
              <a:solidFill>
                <a:schemeClr val="tx1">
                  <a:lumMod val="15000"/>
                  <a:lumOff val="85000"/>
                </a:schemeClr>
              </a:solidFill>
              <a:round/>
            </a:ln>
            <a:effectLst/>
          </c:spPr>
        </c:majorGridlines>
        <c:numFmt formatCode="_-* #,##0.00\ [$€-80C]_-;\-* #,##0.00\ [$€-80C]_-;_-* &quot;-&quot;??\ [$€-80C]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BE" b="1"/>
              <a:t>Soldes à rembourser au 31/12</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1"/>
          <c:order val="0"/>
          <c:tx>
            <c:strRef>
              <c:f>'Situation actuelle'!$A$36:$B$36</c:f>
              <c:strCache>
                <c:ptCount val="2"/>
                <c:pt idx="0">
                  <c:v>14</c:v>
                </c:pt>
                <c:pt idx="1">
                  <c:v>Solde à rembourser au 31/12</c:v>
                </c:pt>
              </c:strCache>
            </c:strRef>
          </c:tx>
          <c:spPr>
            <a:solidFill>
              <a:schemeClr val="accent2"/>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actuelle'!$C$36:$K$36</c:f>
              <c:numCache>
                <c:formatCode>_-* #,##0.00\ [$€-80C]_-;\-* #,##0.00\ [$€-80C]_-;_-* "-"??\ [$€-80C]_-;_-@_-</c:formatCode>
                <c:ptCount val="9"/>
                <c:pt idx="0">
                  <c:v>10620638.349999998</c:v>
                </c:pt>
                <c:pt idx="1">
                  <c:v>13119670.34</c:v>
                </c:pt>
                <c:pt idx="2">
                  <c:v>21366913.199999999</c:v>
                </c:pt>
                <c:pt idx="3">
                  <c:v>20283450.369999997</c:v>
                </c:pt>
                <c:pt idx="4">
                  <c:v>19186285.02</c:v>
                </c:pt>
                <c:pt idx="5">
                  <c:v>18112720.290000003</c:v>
                </c:pt>
                <c:pt idx="6">
                  <c:v>17016373.760000005</c:v>
                </c:pt>
                <c:pt idx="7">
                  <c:v>15909577.660000004</c:v>
                </c:pt>
                <c:pt idx="8">
                  <c:v>14833581.360000003</c:v>
                </c:pt>
              </c:numCache>
            </c:numRef>
          </c:val>
          <c:extLst>
            <c:ext xmlns:c16="http://schemas.microsoft.com/office/drawing/2014/chart" uri="{C3380CC4-5D6E-409C-BE32-E72D297353CC}">
              <c16:uniqueId val="{00000000-D4C6-49E4-9B72-F3A0086056A9}"/>
            </c:ext>
          </c:extLst>
        </c:ser>
        <c:dLbls>
          <c:showLegendKey val="0"/>
          <c:showVal val="0"/>
          <c:showCatName val="0"/>
          <c:showSerName val="0"/>
          <c:showPercent val="0"/>
          <c:showBubbleSize val="0"/>
        </c:dLbls>
        <c:gapWidth val="150"/>
        <c:overlap val="100"/>
        <c:axId val="1526723631"/>
        <c:axId val="1526721231"/>
      </c:barChart>
      <c:catAx>
        <c:axId val="152672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1231"/>
        <c:crosses val="autoZero"/>
        <c:auto val="1"/>
        <c:lblAlgn val="ctr"/>
        <c:lblOffset val="100"/>
        <c:noMultiLvlLbl val="0"/>
      </c:catAx>
      <c:valAx>
        <c:axId val="1526721231"/>
        <c:scaling>
          <c:orientation val="minMax"/>
        </c:scaling>
        <c:delete val="0"/>
        <c:axPos val="l"/>
        <c:majorGridlines>
          <c:spPr>
            <a:ln w="9525" cap="flat" cmpd="sng" algn="ctr">
              <a:solidFill>
                <a:schemeClr val="tx1">
                  <a:lumMod val="15000"/>
                  <a:lumOff val="85000"/>
                </a:schemeClr>
              </a:solidFill>
              <a:round/>
            </a:ln>
            <a:effectLst/>
          </c:spPr>
        </c:majorGridlines>
        <c:numFmt formatCode="_-* #,##0.00\ [$€-80C]_-;\-* #,##0.00\ [$€-80C]_-;_-* &quot;-&quot;??\ [$€-80C]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BE" b="1"/>
              <a:t>Charge annuelle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1"/>
          <c:order val="0"/>
          <c:tx>
            <c:strRef>
              <c:f>'Situation actuelle'!$A$40:$B$40</c:f>
              <c:strCache>
                <c:ptCount val="2"/>
                <c:pt idx="0">
                  <c:v>16</c:v>
                </c:pt>
                <c:pt idx="1">
                  <c:v>Charge annuelle (13+15)</c:v>
                </c:pt>
              </c:strCache>
            </c:strRef>
          </c:tx>
          <c:spPr>
            <a:solidFill>
              <a:schemeClr val="accent2"/>
            </a:solidFill>
            <a:ln>
              <a:noFill/>
            </a:ln>
            <a:effectLst/>
          </c:spPr>
          <c:invertIfNegative val="0"/>
          <c:cat>
            <c:numRef>
              <c:f>'Situation actuelle'!$C$1:$K$1</c:f>
              <c:numCache>
                <c:formatCode>General</c:formatCode>
                <c:ptCount val="9"/>
                <c:pt idx="0">
                  <c:v>2023</c:v>
                </c:pt>
                <c:pt idx="1">
                  <c:v>2024</c:v>
                </c:pt>
                <c:pt idx="2">
                  <c:v>2025</c:v>
                </c:pt>
                <c:pt idx="3">
                  <c:v>2026</c:v>
                </c:pt>
                <c:pt idx="4">
                  <c:v>2027</c:v>
                </c:pt>
                <c:pt idx="5">
                  <c:v>2028</c:v>
                </c:pt>
                <c:pt idx="6">
                  <c:v>2029</c:v>
                </c:pt>
                <c:pt idx="7">
                  <c:v>2030</c:v>
                </c:pt>
                <c:pt idx="8">
                  <c:v>2031</c:v>
                </c:pt>
              </c:numCache>
            </c:numRef>
          </c:cat>
          <c:val>
            <c:numRef>
              <c:f>'Situation actuelle'!$C$40:$K$40</c:f>
              <c:numCache>
                <c:formatCode>_-* #,##0.00\ [$€-80C]_-;\-* #,##0.00\ [$€-80C]_-;_-* "-"??\ [$€-80C]_-;_-@_-</c:formatCode>
                <c:ptCount val="9"/>
                <c:pt idx="0">
                  <c:v>1023785.6900000001</c:v>
                </c:pt>
                <c:pt idx="1">
                  <c:v>1079821.3899999999</c:v>
                </c:pt>
                <c:pt idx="2">
                  <c:v>1340041.25</c:v>
                </c:pt>
                <c:pt idx="3">
                  <c:v>1543136.11</c:v>
                </c:pt>
                <c:pt idx="4">
                  <c:v>1538999.71</c:v>
                </c:pt>
                <c:pt idx="5">
                  <c:v>1492211.0499999998</c:v>
                </c:pt>
                <c:pt idx="6">
                  <c:v>1491689.39</c:v>
                </c:pt>
                <c:pt idx="7">
                  <c:v>1478455.03</c:v>
                </c:pt>
                <c:pt idx="8">
                  <c:v>1424371</c:v>
                </c:pt>
              </c:numCache>
            </c:numRef>
          </c:val>
          <c:extLst>
            <c:ext xmlns:c16="http://schemas.microsoft.com/office/drawing/2014/chart" uri="{C3380CC4-5D6E-409C-BE32-E72D297353CC}">
              <c16:uniqueId val="{00000000-3FF2-4098-AF7D-FE051D98D378}"/>
            </c:ext>
          </c:extLst>
        </c:ser>
        <c:dLbls>
          <c:showLegendKey val="0"/>
          <c:showVal val="0"/>
          <c:showCatName val="0"/>
          <c:showSerName val="0"/>
          <c:showPercent val="0"/>
          <c:showBubbleSize val="0"/>
        </c:dLbls>
        <c:gapWidth val="150"/>
        <c:overlap val="100"/>
        <c:axId val="1526723631"/>
        <c:axId val="1526721231"/>
      </c:barChart>
      <c:catAx>
        <c:axId val="1526723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1231"/>
        <c:crosses val="autoZero"/>
        <c:auto val="1"/>
        <c:lblAlgn val="ctr"/>
        <c:lblOffset val="100"/>
        <c:noMultiLvlLbl val="0"/>
      </c:catAx>
      <c:valAx>
        <c:axId val="1526721231"/>
        <c:scaling>
          <c:orientation val="minMax"/>
        </c:scaling>
        <c:delete val="0"/>
        <c:axPos val="l"/>
        <c:majorGridlines>
          <c:spPr>
            <a:ln w="9525" cap="flat" cmpd="sng" algn="ctr">
              <a:solidFill>
                <a:schemeClr val="tx1">
                  <a:lumMod val="15000"/>
                  <a:lumOff val="85000"/>
                </a:schemeClr>
              </a:solidFill>
              <a:round/>
            </a:ln>
            <a:effectLst/>
          </c:spPr>
        </c:majorGridlines>
        <c:numFmt formatCode="_-* #,##0.00\ [$€-80C]_-;\-* #,##0.00\ [$€-80C]_-;_-* &quot;-&quot;??\ [$€-80C]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5267236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77DD4B-899E-445F-AB00-C92C044D26C2}" type="doc">
      <dgm:prSet loTypeId="urn:microsoft.com/office/officeart/2005/8/layout/cycle1" loCatId="cycle" qsTypeId="urn:microsoft.com/office/officeart/2005/8/quickstyle/simple1" qsCatId="simple" csTypeId="urn:microsoft.com/office/officeart/2005/8/colors/accent2_2" csCatId="accent2" phldr="1"/>
      <dgm:spPr/>
      <dgm:t>
        <a:bodyPr/>
        <a:lstStyle/>
        <a:p>
          <a:endParaRPr lang="fr-BE"/>
        </a:p>
      </dgm:t>
    </dgm:pt>
    <dgm:pt modelId="{B0209A4F-2FDF-4AD2-A648-7799F7C52356}">
      <dgm:prSet phldrT="[Texte]"/>
      <dgm:spPr/>
      <dgm:t>
        <a:bodyPr/>
        <a:lstStyle/>
        <a:p>
          <a:r>
            <a:rPr lang="fr-BE" dirty="0"/>
            <a:t>Moins / pas de bonis</a:t>
          </a:r>
        </a:p>
      </dgm:t>
    </dgm:pt>
    <dgm:pt modelId="{B94DE4B1-79AE-4173-ACE4-B32C8E1F301E}" type="parTrans" cxnId="{D374DAA8-6E8E-4B94-862F-46E1BDC39E18}">
      <dgm:prSet/>
      <dgm:spPr/>
      <dgm:t>
        <a:bodyPr/>
        <a:lstStyle/>
        <a:p>
          <a:endParaRPr lang="fr-BE"/>
        </a:p>
      </dgm:t>
    </dgm:pt>
    <dgm:pt modelId="{3A6DD34D-A0D7-482E-A445-02617F741969}" type="sibTrans" cxnId="{D374DAA8-6E8E-4B94-862F-46E1BDC39E18}">
      <dgm:prSet/>
      <dgm:spPr/>
      <dgm:t>
        <a:bodyPr/>
        <a:lstStyle/>
        <a:p>
          <a:endParaRPr lang="fr-BE"/>
        </a:p>
      </dgm:t>
    </dgm:pt>
    <dgm:pt modelId="{75A7F8E0-7964-4E35-8010-72C46C613BD0}">
      <dgm:prSet phldrT="[Texte]"/>
      <dgm:spPr/>
      <dgm:t>
        <a:bodyPr/>
        <a:lstStyle/>
        <a:p>
          <a:r>
            <a:rPr lang="fr-BE" dirty="0"/>
            <a:t>FRE pas alimenté</a:t>
          </a:r>
        </a:p>
      </dgm:t>
    </dgm:pt>
    <dgm:pt modelId="{25F5625D-7B8F-444A-99A6-B9371B8B5923}" type="parTrans" cxnId="{381015FD-76AF-4AD7-9D27-01929C1C944F}">
      <dgm:prSet/>
      <dgm:spPr/>
      <dgm:t>
        <a:bodyPr/>
        <a:lstStyle/>
        <a:p>
          <a:endParaRPr lang="fr-BE"/>
        </a:p>
      </dgm:t>
    </dgm:pt>
    <dgm:pt modelId="{099153D2-18E7-458A-92F8-983B3E95E077}" type="sibTrans" cxnId="{381015FD-76AF-4AD7-9D27-01929C1C944F}">
      <dgm:prSet/>
      <dgm:spPr/>
      <dgm:t>
        <a:bodyPr/>
        <a:lstStyle/>
        <a:p>
          <a:endParaRPr lang="fr-BE"/>
        </a:p>
      </dgm:t>
    </dgm:pt>
    <dgm:pt modelId="{043792AE-D9C7-43D9-9E96-9863A9468192}">
      <dgm:prSet phldrT="[Texte]"/>
      <dgm:spPr/>
      <dgm:t>
        <a:bodyPr/>
        <a:lstStyle/>
        <a:p>
          <a:r>
            <a:rPr lang="fr-BE" dirty="0"/>
            <a:t>Emprunts</a:t>
          </a:r>
        </a:p>
      </dgm:t>
    </dgm:pt>
    <dgm:pt modelId="{5180B094-5664-495A-A7B5-237D6588BF15}" type="parTrans" cxnId="{A037D0FD-4721-4A9D-AC29-F327C82D39C2}">
      <dgm:prSet/>
      <dgm:spPr/>
      <dgm:t>
        <a:bodyPr/>
        <a:lstStyle/>
        <a:p>
          <a:endParaRPr lang="fr-BE"/>
        </a:p>
      </dgm:t>
    </dgm:pt>
    <dgm:pt modelId="{DD7EA8AA-BA0F-4827-9CD8-E10A4D60BE8C}" type="sibTrans" cxnId="{A037D0FD-4721-4A9D-AC29-F327C82D39C2}">
      <dgm:prSet/>
      <dgm:spPr/>
      <dgm:t>
        <a:bodyPr/>
        <a:lstStyle/>
        <a:p>
          <a:endParaRPr lang="fr-BE"/>
        </a:p>
      </dgm:t>
    </dgm:pt>
    <dgm:pt modelId="{E951F281-9176-4816-A6BD-8158B5C40639}">
      <dgm:prSet phldrT="[Texte]"/>
      <dgm:spPr/>
      <dgm:t>
        <a:bodyPr/>
        <a:lstStyle/>
        <a:p>
          <a:r>
            <a:rPr lang="fr-BE" dirty="0"/>
            <a:t>Charge de dette</a:t>
          </a:r>
        </a:p>
      </dgm:t>
    </dgm:pt>
    <dgm:pt modelId="{3382C649-0B31-4939-9281-A7E30348F4FD}" type="parTrans" cxnId="{9AA401AE-9B72-4F59-8A70-6D170E91C969}">
      <dgm:prSet/>
      <dgm:spPr/>
      <dgm:t>
        <a:bodyPr/>
        <a:lstStyle/>
        <a:p>
          <a:endParaRPr lang="fr-BE"/>
        </a:p>
      </dgm:t>
    </dgm:pt>
    <dgm:pt modelId="{CA097463-8ED6-4607-803A-BF502F68EB8A}" type="sibTrans" cxnId="{9AA401AE-9B72-4F59-8A70-6D170E91C969}">
      <dgm:prSet/>
      <dgm:spPr/>
      <dgm:t>
        <a:bodyPr/>
        <a:lstStyle/>
        <a:p>
          <a:endParaRPr lang="fr-BE"/>
        </a:p>
      </dgm:t>
    </dgm:pt>
    <dgm:pt modelId="{FBC12176-BC18-49EB-B0D6-40DAB4AED761}" type="pres">
      <dgm:prSet presAssocID="{A577DD4B-899E-445F-AB00-C92C044D26C2}" presName="cycle" presStyleCnt="0">
        <dgm:presLayoutVars>
          <dgm:dir/>
          <dgm:resizeHandles val="exact"/>
        </dgm:presLayoutVars>
      </dgm:prSet>
      <dgm:spPr/>
    </dgm:pt>
    <dgm:pt modelId="{642AE6C6-1FCC-48D8-B2A4-C260B12231E0}" type="pres">
      <dgm:prSet presAssocID="{B0209A4F-2FDF-4AD2-A648-7799F7C52356}" presName="dummy" presStyleCnt="0"/>
      <dgm:spPr/>
    </dgm:pt>
    <dgm:pt modelId="{F9074F9B-F15B-4A6F-92B2-725835AD04EC}" type="pres">
      <dgm:prSet presAssocID="{B0209A4F-2FDF-4AD2-A648-7799F7C52356}" presName="node" presStyleLbl="revTx" presStyleIdx="0" presStyleCnt="4" custScaleY="80406">
        <dgm:presLayoutVars>
          <dgm:bulletEnabled val="1"/>
        </dgm:presLayoutVars>
      </dgm:prSet>
      <dgm:spPr/>
    </dgm:pt>
    <dgm:pt modelId="{20EE2545-4E4F-4728-B357-AD3BE827B6FA}" type="pres">
      <dgm:prSet presAssocID="{3A6DD34D-A0D7-482E-A445-02617F741969}" presName="sibTrans" presStyleLbl="node1" presStyleIdx="0" presStyleCnt="4"/>
      <dgm:spPr/>
    </dgm:pt>
    <dgm:pt modelId="{F52896C9-9837-49F3-9D95-45C9ADE2C801}" type="pres">
      <dgm:prSet presAssocID="{75A7F8E0-7964-4E35-8010-72C46C613BD0}" presName="dummy" presStyleCnt="0"/>
      <dgm:spPr/>
    </dgm:pt>
    <dgm:pt modelId="{ACCD64C6-CE77-4016-B368-725F51F09645}" type="pres">
      <dgm:prSet presAssocID="{75A7F8E0-7964-4E35-8010-72C46C613BD0}" presName="node" presStyleLbl="revTx" presStyleIdx="1" presStyleCnt="4" custScaleY="70336">
        <dgm:presLayoutVars>
          <dgm:bulletEnabled val="1"/>
        </dgm:presLayoutVars>
      </dgm:prSet>
      <dgm:spPr/>
    </dgm:pt>
    <dgm:pt modelId="{8816C389-E419-4003-B286-23A82C28FD37}" type="pres">
      <dgm:prSet presAssocID="{099153D2-18E7-458A-92F8-983B3E95E077}" presName="sibTrans" presStyleLbl="node1" presStyleIdx="1" presStyleCnt="4"/>
      <dgm:spPr/>
    </dgm:pt>
    <dgm:pt modelId="{DD0DCBC7-3485-4FFA-8AEA-0F18DFCD4EC9}" type="pres">
      <dgm:prSet presAssocID="{043792AE-D9C7-43D9-9E96-9863A9468192}" presName="dummy" presStyleCnt="0"/>
      <dgm:spPr/>
    </dgm:pt>
    <dgm:pt modelId="{B88319D3-FA6E-427B-A445-FF53BBBF129B}" type="pres">
      <dgm:prSet presAssocID="{043792AE-D9C7-43D9-9E96-9863A9468192}" presName="node" presStyleLbl="revTx" presStyleIdx="2" presStyleCnt="4" custScaleY="60705">
        <dgm:presLayoutVars>
          <dgm:bulletEnabled val="1"/>
        </dgm:presLayoutVars>
      </dgm:prSet>
      <dgm:spPr/>
    </dgm:pt>
    <dgm:pt modelId="{D1033C11-8494-481D-B89B-393AC53FFAFB}" type="pres">
      <dgm:prSet presAssocID="{DD7EA8AA-BA0F-4827-9CD8-E10A4D60BE8C}" presName="sibTrans" presStyleLbl="node1" presStyleIdx="2" presStyleCnt="4"/>
      <dgm:spPr/>
    </dgm:pt>
    <dgm:pt modelId="{E2773843-F8AE-423B-A6DF-01636FE890E4}" type="pres">
      <dgm:prSet presAssocID="{E951F281-9176-4816-A6BD-8158B5C40639}" presName="dummy" presStyleCnt="0"/>
      <dgm:spPr/>
    </dgm:pt>
    <dgm:pt modelId="{425D5728-08A9-404D-9517-EE37E1E80034}" type="pres">
      <dgm:prSet presAssocID="{E951F281-9176-4816-A6BD-8158B5C40639}" presName="node" presStyleLbl="revTx" presStyleIdx="3" presStyleCnt="4" custScaleY="73229">
        <dgm:presLayoutVars>
          <dgm:bulletEnabled val="1"/>
        </dgm:presLayoutVars>
      </dgm:prSet>
      <dgm:spPr/>
    </dgm:pt>
    <dgm:pt modelId="{5E1DE954-6298-48A2-AC26-1C6C2FC833FA}" type="pres">
      <dgm:prSet presAssocID="{CA097463-8ED6-4607-803A-BF502F68EB8A}" presName="sibTrans" presStyleLbl="node1" presStyleIdx="3" presStyleCnt="4"/>
      <dgm:spPr/>
    </dgm:pt>
  </dgm:ptLst>
  <dgm:cxnLst>
    <dgm:cxn modelId="{205CEC3E-3994-440E-A5DB-3B7A5C132928}" type="presOf" srcId="{099153D2-18E7-458A-92F8-983B3E95E077}" destId="{8816C389-E419-4003-B286-23A82C28FD37}" srcOrd="0" destOrd="0" presId="urn:microsoft.com/office/officeart/2005/8/layout/cycle1"/>
    <dgm:cxn modelId="{FFA1346D-EEDA-429F-B784-876828AB0ABA}" type="presOf" srcId="{3A6DD34D-A0D7-482E-A445-02617F741969}" destId="{20EE2545-4E4F-4728-B357-AD3BE827B6FA}" srcOrd="0" destOrd="0" presId="urn:microsoft.com/office/officeart/2005/8/layout/cycle1"/>
    <dgm:cxn modelId="{6FC09C4E-1148-4FD0-83FD-E2D92DF46A14}" type="presOf" srcId="{B0209A4F-2FDF-4AD2-A648-7799F7C52356}" destId="{F9074F9B-F15B-4A6F-92B2-725835AD04EC}" srcOrd="0" destOrd="0" presId="urn:microsoft.com/office/officeart/2005/8/layout/cycle1"/>
    <dgm:cxn modelId="{941D4B7F-5C7D-42AD-88F4-2D9EDDCD498C}" type="presOf" srcId="{E951F281-9176-4816-A6BD-8158B5C40639}" destId="{425D5728-08A9-404D-9517-EE37E1E80034}" srcOrd="0" destOrd="0" presId="urn:microsoft.com/office/officeart/2005/8/layout/cycle1"/>
    <dgm:cxn modelId="{101C0482-FE59-4389-BC78-5A3488C97672}" type="presOf" srcId="{75A7F8E0-7964-4E35-8010-72C46C613BD0}" destId="{ACCD64C6-CE77-4016-B368-725F51F09645}" srcOrd="0" destOrd="0" presId="urn:microsoft.com/office/officeart/2005/8/layout/cycle1"/>
    <dgm:cxn modelId="{D374DAA8-6E8E-4B94-862F-46E1BDC39E18}" srcId="{A577DD4B-899E-445F-AB00-C92C044D26C2}" destId="{B0209A4F-2FDF-4AD2-A648-7799F7C52356}" srcOrd="0" destOrd="0" parTransId="{B94DE4B1-79AE-4173-ACE4-B32C8E1F301E}" sibTransId="{3A6DD34D-A0D7-482E-A445-02617F741969}"/>
    <dgm:cxn modelId="{9AA401AE-9B72-4F59-8A70-6D170E91C969}" srcId="{A577DD4B-899E-445F-AB00-C92C044D26C2}" destId="{E951F281-9176-4816-A6BD-8158B5C40639}" srcOrd="3" destOrd="0" parTransId="{3382C649-0B31-4939-9281-A7E30348F4FD}" sibTransId="{CA097463-8ED6-4607-803A-BF502F68EB8A}"/>
    <dgm:cxn modelId="{1BC14BBC-0F29-4884-844A-D11345613254}" type="presOf" srcId="{DD7EA8AA-BA0F-4827-9CD8-E10A4D60BE8C}" destId="{D1033C11-8494-481D-B89B-393AC53FFAFB}" srcOrd="0" destOrd="0" presId="urn:microsoft.com/office/officeart/2005/8/layout/cycle1"/>
    <dgm:cxn modelId="{71A9BBBC-F2F1-467E-AD94-FA251AAEA8CF}" type="presOf" srcId="{043792AE-D9C7-43D9-9E96-9863A9468192}" destId="{B88319D3-FA6E-427B-A445-FF53BBBF129B}" srcOrd="0" destOrd="0" presId="urn:microsoft.com/office/officeart/2005/8/layout/cycle1"/>
    <dgm:cxn modelId="{C6F50AC4-C4C0-4E05-B5F3-DD50E0DB7248}" type="presOf" srcId="{CA097463-8ED6-4607-803A-BF502F68EB8A}" destId="{5E1DE954-6298-48A2-AC26-1C6C2FC833FA}" srcOrd="0" destOrd="0" presId="urn:microsoft.com/office/officeart/2005/8/layout/cycle1"/>
    <dgm:cxn modelId="{10D07AFC-8AC3-40C3-BBD2-7B74AB8F42FF}" type="presOf" srcId="{A577DD4B-899E-445F-AB00-C92C044D26C2}" destId="{FBC12176-BC18-49EB-B0D6-40DAB4AED761}" srcOrd="0" destOrd="0" presId="urn:microsoft.com/office/officeart/2005/8/layout/cycle1"/>
    <dgm:cxn modelId="{381015FD-76AF-4AD7-9D27-01929C1C944F}" srcId="{A577DD4B-899E-445F-AB00-C92C044D26C2}" destId="{75A7F8E0-7964-4E35-8010-72C46C613BD0}" srcOrd="1" destOrd="0" parTransId="{25F5625D-7B8F-444A-99A6-B9371B8B5923}" sibTransId="{099153D2-18E7-458A-92F8-983B3E95E077}"/>
    <dgm:cxn modelId="{A037D0FD-4721-4A9D-AC29-F327C82D39C2}" srcId="{A577DD4B-899E-445F-AB00-C92C044D26C2}" destId="{043792AE-D9C7-43D9-9E96-9863A9468192}" srcOrd="2" destOrd="0" parTransId="{5180B094-5664-495A-A7B5-237D6588BF15}" sibTransId="{DD7EA8AA-BA0F-4827-9CD8-E10A4D60BE8C}"/>
    <dgm:cxn modelId="{CD164958-292E-418B-8BB4-3F6F778AC1E2}" type="presParOf" srcId="{FBC12176-BC18-49EB-B0D6-40DAB4AED761}" destId="{642AE6C6-1FCC-48D8-B2A4-C260B12231E0}" srcOrd="0" destOrd="0" presId="urn:microsoft.com/office/officeart/2005/8/layout/cycle1"/>
    <dgm:cxn modelId="{B8F80860-D177-493A-8A4A-CB8E9B3520B8}" type="presParOf" srcId="{FBC12176-BC18-49EB-B0D6-40DAB4AED761}" destId="{F9074F9B-F15B-4A6F-92B2-725835AD04EC}" srcOrd="1" destOrd="0" presId="urn:microsoft.com/office/officeart/2005/8/layout/cycle1"/>
    <dgm:cxn modelId="{14B61DD2-0F7C-4797-B3EF-980C1E87BF02}" type="presParOf" srcId="{FBC12176-BC18-49EB-B0D6-40DAB4AED761}" destId="{20EE2545-4E4F-4728-B357-AD3BE827B6FA}" srcOrd="2" destOrd="0" presId="urn:microsoft.com/office/officeart/2005/8/layout/cycle1"/>
    <dgm:cxn modelId="{C21C3A4E-0260-4C98-AC78-FCF6EFF3B373}" type="presParOf" srcId="{FBC12176-BC18-49EB-B0D6-40DAB4AED761}" destId="{F52896C9-9837-49F3-9D95-45C9ADE2C801}" srcOrd="3" destOrd="0" presId="urn:microsoft.com/office/officeart/2005/8/layout/cycle1"/>
    <dgm:cxn modelId="{2837259E-F82B-43D5-AB13-F36EF14B50ED}" type="presParOf" srcId="{FBC12176-BC18-49EB-B0D6-40DAB4AED761}" destId="{ACCD64C6-CE77-4016-B368-725F51F09645}" srcOrd="4" destOrd="0" presId="urn:microsoft.com/office/officeart/2005/8/layout/cycle1"/>
    <dgm:cxn modelId="{CB41E7A8-62BF-462B-AF36-4E79F0E50186}" type="presParOf" srcId="{FBC12176-BC18-49EB-B0D6-40DAB4AED761}" destId="{8816C389-E419-4003-B286-23A82C28FD37}" srcOrd="5" destOrd="0" presId="urn:microsoft.com/office/officeart/2005/8/layout/cycle1"/>
    <dgm:cxn modelId="{4C0ED1BE-176F-40A7-9294-64A26A5CD966}" type="presParOf" srcId="{FBC12176-BC18-49EB-B0D6-40DAB4AED761}" destId="{DD0DCBC7-3485-4FFA-8AEA-0F18DFCD4EC9}" srcOrd="6" destOrd="0" presId="urn:microsoft.com/office/officeart/2005/8/layout/cycle1"/>
    <dgm:cxn modelId="{8F55A831-49AB-43CA-8443-A0FC110A109C}" type="presParOf" srcId="{FBC12176-BC18-49EB-B0D6-40DAB4AED761}" destId="{B88319D3-FA6E-427B-A445-FF53BBBF129B}" srcOrd="7" destOrd="0" presId="urn:microsoft.com/office/officeart/2005/8/layout/cycle1"/>
    <dgm:cxn modelId="{C5F403B1-B8F0-47AD-8263-5BE5F6617CBD}" type="presParOf" srcId="{FBC12176-BC18-49EB-B0D6-40DAB4AED761}" destId="{D1033C11-8494-481D-B89B-393AC53FFAFB}" srcOrd="8" destOrd="0" presId="urn:microsoft.com/office/officeart/2005/8/layout/cycle1"/>
    <dgm:cxn modelId="{68467D34-B2E6-4C84-AF97-6751CDAA540A}" type="presParOf" srcId="{FBC12176-BC18-49EB-B0D6-40DAB4AED761}" destId="{E2773843-F8AE-423B-A6DF-01636FE890E4}" srcOrd="9" destOrd="0" presId="urn:microsoft.com/office/officeart/2005/8/layout/cycle1"/>
    <dgm:cxn modelId="{C0586CCE-0F16-48A6-B50A-3ECA7C0A63F3}" type="presParOf" srcId="{FBC12176-BC18-49EB-B0D6-40DAB4AED761}" destId="{425D5728-08A9-404D-9517-EE37E1E80034}" srcOrd="10" destOrd="0" presId="urn:microsoft.com/office/officeart/2005/8/layout/cycle1"/>
    <dgm:cxn modelId="{15A5BD3E-C709-4AB8-BB8A-30A8E10959E0}" type="presParOf" srcId="{FBC12176-BC18-49EB-B0D6-40DAB4AED761}" destId="{5E1DE954-6298-48A2-AC26-1C6C2FC833FA}"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74F9B-F15B-4A6F-92B2-725835AD04EC}">
      <dsp:nvSpPr>
        <dsp:cNvPr id="0" name=""/>
        <dsp:cNvSpPr/>
      </dsp:nvSpPr>
      <dsp:spPr>
        <a:xfrm>
          <a:off x="2593734" y="191330"/>
          <a:ext cx="1186867" cy="954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Moins / pas de bonis</a:t>
          </a:r>
        </a:p>
      </dsp:txBody>
      <dsp:txXfrm>
        <a:off x="2593734" y="191330"/>
        <a:ext cx="1186867" cy="954312"/>
      </dsp:txXfrm>
    </dsp:sp>
    <dsp:sp modelId="{20EE2545-4E4F-4728-B357-AD3BE827B6FA}">
      <dsp:nvSpPr>
        <dsp:cNvPr id="0" name=""/>
        <dsp:cNvSpPr/>
      </dsp:nvSpPr>
      <dsp:spPr>
        <a:xfrm>
          <a:off x="500215" y="-229"/>
          <a:ext cx="3355668" cy="3355668"/>
        </a:xfrm>
        <a:prstGeom prst="circularArrow">
          <a:avLst>
            <a:gd name="adj1" fmla="val 6897"/>
            <a:gd name="adj2" fmla="val 464947"/>
            <a:gd name="adj3" fmla="val 1004811"/>
            <a:gd name="adj4" fmla="val 20286862"/>
            <a:gd name="adj5" fmla="val 8046"/>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CD64C6-CE77-4016-B368-725F51F09645}">
      <dsp:nvSpPr>
        <dsp:cNvPr id="0" name=""/>
        <dsp:cNvSpPr/>
      </dsp:nvSpPr>
      <dsp:spPr>
        <a:xfrm>
          <a:off x="2593734" y="2269325"/>
          <a:ext cx="1186867" cy="8347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FRE pas alimenté</a:t>
          </a:r>
        </a:p>
      </dsp:txBody>
      <dsp:txXfrm>
        <a:off x="2593734" y="2269325"/>
        <a:ext cx="1186867" cy="834794"/>
      </dsp:txXfrm>
    </dsp:sp>
    <dsp:sp modelId="{8816C389-E419-4003-B286-23A82C28FD37}">
      <dsp:nvSpPr>
        <dsp:cNvPr id="0" name=""/>
        <dsp:cNvSpPr/>
      </dsp:nvSpPr>
      <dsp:spPr>
        <a:xfrm>
          <a:off x="500215" y="-229"/>
          <a:ext cx="3355668" cy="3355668"/>
        </a:xfrm>
        <a:prstGeom prst="circularArrow">
          <a:avLst>
            <a:gd name="adj1" fmla="val 6897"/>
            <a:gd name="adj2" fmla="val 464947"/>
            <a:gd name="adj3" fmla="val 5951120"/>
            <a:gd name="adj4" fmla="val 4383933"/>
            <a:gd name="adj5" fmla="val 8046"/>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8319D3-FA6E-427B-A445-FF53BBBF129B}">
      <dsp:nvSpPr>
        <dsp:cNvPr id="0" name=""/>
        <dsp:cNvSpPr/>
      </dsp:nvSpPr>
      <dsp:spPr>
        <a:xfrm>
          <a:off x="575498" y="2326478"/>
          <a:ext cx="1186867" cy="720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Emprunts</a:t>
          </a:r>
        </a:p>
      </dsp:txBody>
      <dsp:txXfrm>
        <a:off x="575498" y="2326478"/>
        <a:ext cx="1186867" cy="720487"/>
      </dsp:txXfrm>
    </dsp:sp>
    <dsp:sp modelId="{D1033C11-8494-481D-B89B-393AC53FFAFB}">
      <dsp:nvSpPr>
        <dsp:cNvPr id="0" name=""/>
        <dsp:cNvSpPr/>
      </dsp:nvSpPr>
      <dsp:spPr>
        <a:xfrm>
          <a:off x="500215" y="-229"/>
          <a:ext cx="3355668" cy="3355668"/>
        </a:xfrm>
        <a:prstGeom prst="circularArrow">
          <a:avLst>
            <a:gd name="adj1" fmla="val 6897"/>
            <a:gd name="adj2" fmla="val 464947"/>
            <a:gd name="adj3" fmla="val 11759499"/>
            <a:gd name="adj4" fmla="val 9177348"/>
            <a:gd name="adj5" fmla="val 8046"/>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D5728-08A9-404D-9517-EE37E1E80034}">
      <dsp:nvSpPr>
        <dsp:cNvPr id="0" name=""/>
        <dsp:cNvSpPr/>
      </dsp:nvSpPr>
      <dsp:spPr>
        <a:xfrm>
          <a:off x="575498" y="233920"/>
          <a:ext cx="1186867"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BE" sz="2000" kern="1200" dirty="0"/>
            <a:t>Charge de dette</a:t>
          </a:r>
        </a:p>
      </dsp:txBody>
      <dsp:txXfrm>
        <a:off x="575498" y="233920"/>
        <a:ext cx="1186867" cy="869130"/>
      </dsp:txXfrm>
    </dsp:sp>
    <dsp:sp modelId="{5E1DE954-6298-48A2-AC26-1C6C2FC833FA}">
      <dsp:nvSpPr>
        <dsp:cNvPr id="0" name=""/>
        <dsp:cNvSpPr/>
      </dsp:nvSpPr>
      <dsp:spPr>
        <a:xfrm>
          <a:off x="500215" y="-229"/>
          <a:ext cx="3355668" cy="3355668"/>
        </a:xfrm>
        <a:prstGeom prst="circularArrow">
          <a:avLst>
            <a:gd name="adj1" fmla="val 6897"/>
            <a:gd name="adj2" fmla="val 464947"/>
            <a:gd name="adj3" fmla="val 16751120"/>
            <a:gd name="adj4" fmla="val 15183933"/>
            <a:gd name="adj5" fmla="val 8046"/>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‹N°›</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‹N°›</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a:pPr/>
              <a:t>12/16/2024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12/16/2024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12/16/2024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a:pPr/>
              <a:t>12/16/2024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a:pPr/>
              <a:t>12/16/2024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a:pPr/>
              <a:t>12/16/2024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package" Target="../embeddings/Microsoft_Excel_Worksheet1.xlsx"/><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sv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A779AE-2FC0-2CBC-1078-2D1A117B47C4}"/>
              </a:ext>
            </a:extLst>
          </p:cNvPr>
          <p:cNvSpPr>
            <a:spLocks noGrp="1"/>
          </p:cNvSpPr>
          <p:nvPr>
            <p:ph type="title"/>
          </p:nvPr>
        </p:nvSpPr>
        <p:spPr/>
        <p:txBody>
          <a:bodyPr/>
          <a:lstStyle/>
          <a:p>
            <a:r>
              <a:rPr lang="fr-BE" b="1" dirty="0"/>
              <a:t>  Conseil communal – 16/12/24</a:t>
            </a:r>
          </a:p>
        </p:txBody>
      </p:sp>
      <p:sp>
        <p:nvSpPr>
          <p:cNvPr id="3" name="Espace réservé du contenu 2">
            <a:extLst>
              <a:ext uri="{FF2B5EF4-FFF2-40B4-BE49-F238E27FC236}">
                <a16:creationId xmlns:a16="http://schemas.microsoft.com/office/drawing/2014/main" id="{AB171D4F-1FB8-9AC4-24C0-C0B6C532B2CF}"/>
              </a:ext>
            </a:extLst>
          </p:cNvPr>
          <p:cNvSpPr>
            <a:spLocks noGrp="1"/>
          </p:cNvSpPr>
          <p:nvPr>
            <p:ph idx="1"/>
          </p:nvPr>
        </p:nvSpPr>
        <p:spPr/>
        <p:txBody>
          <a:bodyPr/>
          <a:lstStyle/>
          <a:p>
            <a:endParaRPr lang="fr-BE"/>
          </a:p>
        </p:txBody>
      </p:sp>
      <p:pic>
        <p:nvPicPr>
          <p:cNvPr id="4" name="Image 3">
            <a:extLst>
              <a:ext uri="{FF2B5EF4-FFF2-40B4-BE49-F238E27FC236}">
                <a16:creationId xmlns:a16="http://schemas.microsoft.com/office/drawing/2014/main" id="{6CDA78D2-D2DD-CD63-C231-05FE989E2A92}"/>
              </a:ext>
            </a:extLst>
          </p:cNvPr>
          <p:cNvPicPr>
            <a:picLocks noChangeAspect="1"/>
          </p:cNvPicPr>
          <p:nvPr/>
        </p:nvPicPr>
        <p:blipFill>
          <a:blip r:embed="rId2"/>
          <a:stretch>
            <a:fillRect/>
          </a:stretch>
        </p:blipFill>
        <p:spPr>
          <a:xfrm>
            <a:off x="3042805" y="1449281"/>
            <a:ext cx="7203854" cy="4690542"/>
          </a:xfrm>
          <a:prstGeom prst="rect">
            <a:avLst/>
          </a:prstGeom>
        </p:spPr>
      </p:pic>
    </p:spTree>
    <p:extLst>
      <p:ext uri="{BB962C8B-B14F-4D97-AF65-F5344CB8AC3E}">
        <p14:creationId xmlns:p14="http://schemas.microsoft.com/office/powerpoint/2010/main" val="1570343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B0BA1-92C3-D141-A5B2-C58424D3ACC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28F721-A5F7-D187-1B6F-657A13C46AD2}"/>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A3938B70-2B2C-BB3A-1C2A-DE09C656D691}"/>
              </a:ext>
            </a:extLst>
          </p:cNvPr>
          <p:cNvSpPr>
            <a:spLocks noGrp="1"/>
          </p:cNvSpPr>
          <p:nvPr>
            <p:ph idx="1"/>
          </p:nvPr>
        </p:nvSpPr>
        <p:spPr>
          <a:xfrm>
            <a:off x="2589211" y="1612557"/>
            <a:ext cx="9031981" cy="5018459"/>
          </a:xfrm>
        </p:spPr>
        <p:txBody>
          <a:bodyPr>
            <a:normAutofit/>
          </a:bodyPr>
          <a:lstStyle/>
          <a:p>
            <a:pPr>
              <a:buFont typeface="Wingdings" pitchFamily="2" charset="2"/>
              <a:buChar char="Ø"/>
            </a:pPr>
            <a:r>
              <a:rPr lang="fr-FR" b="1" dirty="0"/>
              <a:t>Focus zone de Police </a:t>
            </a:r>
            <a:r>
              <a:rPr lang="fr-FR" b="1" dirty="0" err="1"/>
              <a:t>Haute-Meuse</a:t>
            </a:r>
            <a:r>
              <a:rPr lang="fr-FR" b="1" dirty="0"/>
              <a:t> : </a:t>
            </a:r>
          </a:p>
          <a:p>
            <a:pPr>
              <a:buFont typeface="Wingdings" pitchFamily="2" charset="2"/>
              <a:buChar char="Ø"/>
            </a:pPr>
            <a:endParaRPr lang="fr-FR" dirty="0"/>
          </a:p>
          <a:p>
            <a:pPr lvl="1">
              <a:buFont typeface="Wingdings" pitchFamily="2" charset="2"/>
              <a:buChar char="Ø"/>
            </a:pPr>
            <a:r>
              <a:rPr lang="fr-FR" sz="1700" dirty="0"/>
              <a:t>Dépenses de personnel : 12.279.803 €</a:t>
            </a:r>
          </a:p>
          <a:p>
            <a:pPr lvl="1">
              <a:buFont typeface="Wingdings" pitchFamily="2" charset="2"/>
              <a:buChar char="Ø"/>
            </a:pPr>
            <a:r>
              <a:rPr lang="fr-FR" sz="1700" dirty="0"/>
              <a:t>Dépenses de fonctionnement : 915.022 €</a:t>
            </a:r>
          </a:p>
          <a:p>
            <a:pPr lvl="1">
              <a:buFont typeface="Wingdings" pitchFamily="2" charset="2"/>
              <a:buChar char="Ø"/>
            </a:pPr>
            <a:r>
              <a:rPr lang="fr-FR" sz="1700" dirty="0"/>
              <a:t>Dépenses de transfert : 65.750 €</a:t>
            </a:r>
          </a:p>
          <a:p>
            <a:pPr lvl="1">
              <a:buFont typeface="Wingdings" pitchFamily="2" charset="2"/>
              <a:buChar char="Ø"/>
            </a:pPr>
            <a:r>
              <a:rPr lang="fr-FR" sz="1700" dirty="0"/>
              <a:t>Dépenses de dette : 338.563 €</a:t>
            </a:r>
          </a:p>
          <a:p>
            <a:pPr lvl="1">
              <a:buFont typeface="Wingdings" pitchFamily="2" charset="2"/>
              <a:buChar char="Ø"/>
            </a:pPr>
            <a:r>
              <a:rPr lang="fr-FR" sz="1700" dirty="0"/>
              <a:t>Prélèvement 1 &amp; 2 : 572.960 €</a:t>
            </a:r>
          </a:p>
          <a:p>
            <a:pPr lvl="1">
              <a:buFont typeface="Wingdings" pitchFamily="2" charset="2"/>
              <a:buChar char="Ø"/>
            </a:pPr>
            <a:r>
              <a:rPr lang="fr-FR" sz="1700" b="1" dirty="0"/>
              <a:t>TOTAL des dépenses : 14.173.134 €</a:t>
            </a:r>
          </a:p>
          <a:p>
            <a:pPr>
              <a:buFont typeface="Wingdings" pitchFamily="2" charset="2"/>
              <a:buChar char="Ø"/>
            </a:pPr>
            <a:endParaRPr lang="fr-FR" sz="1050" dirty="0"/>
          </a:p>
          <a:p>
            <a:pPr lvl="1">
              <a:buFont typeface="Wingdings" pitchFamily="2" charset="2"/>
              <a:buChar char="Ø"/>
            </a:pPr>
            <a:r>
              <a:rPr lang="fr-FR" dirty="0"/>
              <a:t>Couvertes notamment par 49.824 € de recettes de prestations et </a:t>
            </a:r>
            <a:br>
              <a:rPr lang="fr-FR" dirty="0"/>
            </a:br>
            <a:r>
              <a:rPr lang="fr-FR" dirty="0"/>
              <a:t>12.845.594 € de dotations diverses (fédéral et communes associées).</a:t>
            </a:r>
          </a:p>
          <a:p>
            <a:pPr lvl="1">
              <a:buFont typeface="Wingdings" pitchFamily="2" charset="2"/>
              <a:buChar char="Ø"/>
            </a:pPr>
            <a:r>
              <a:rPr lang="fr-FR" b="1" dirty="0"/>
              <a:t>Dotation d’Yvoir : 829.741,81 € </a:t>
            </a:r>
            <a:r>
              <a:rPr lang="fr-FR" dirty="0"/>
              <a:t>(797.828,66 en 2024) </a:t>
            </a:r>
            <a:br>
              <a:rPr lang="fr-FR" dirty="0"/>
            </a:br>
            <a:r>
              <a:rPr lang="fr-FR" sz="1200" dirty="0"/>
              <a:t>+4% - augmentation liée à une indexation 2024 intégrée et une autre 2025 attendue</a:t>
            </a:r>
            <a:br>
              <a:rPr lang="fr-FR" sz="1200" dirty="0"/>
            </a:br>
            <a:r>
              <a:rPr lang="fr-FR" sz="1200" dirty="0"/>
              <a:t>+1% attendus (en dehors de toute indexation) en 2026 pour investissements</a:t>
            </a:r>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993A39B8-786B-44A3-85F8-176AEB6E830B}"/>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6" name="Image 5" descr="Une image contenant texte, Police, conception&#10;&#10;Description générée automatiquement">
            <a:extLst>
              <a:ext uri="{FF2B5EF4-FFF2-40B4-BE49-F238E27FC236}">
                <a16:creationId xmlns:a16="http://schemas.microsoft.com/office/drawing/2014/main" id="{83E5C5D3-708C-9124-6C68-A0006568B7C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057" b="91321" l="10000" r="96316">
                        <a14:foregroundMark x1="83684" y1="9434" x2="83684" y2="9434"/>
                        <a14:foregroundMark x1="92105" y1="9057" x2="92105" y2="9057"/>
                        <a14:foregroundMark x1="82105" y1="21887" x2="82105" y2="21887"/>
                        <a14:foregroundMark x1="96316" y1="10943" x2="96316" y2="10943"/>
                        <a14:foregroundMark x1="80526" y1="29811" x2="80526" y2="29811"/>
                        <a14:foregroundMark x1="80000" y1="36226" x2="80000" y2="36226"/>
                        <a14:foregroundMark x1="84211" y1="45283" x2="84211" y2="45283"/>
                        <a14:foregroundMark x1="83684" y1="59245" x2="83684" y2="59245"/>
                        <a14:foregroundMark x1="84211" y1="67925" x2="84211" y2="67925"/>
                        <a14:foregroundMark x1="81579" y1="73585" x2="81579" y2="73585"/>
                        <a14:foregroundMark x1="81579" y1="89057" x2="81579" y2="89057"/>
                        <a14:foregroundMark x1="44211" y1="91321" x2="44211" y2="91321"/>
                        <a14:foregroundMark x1="77895" y1="85283" x2="77895" y2="85283"/>
                      </a14:backgroundRemoval>
                    </a14:imgEffect>
                  </a14:imgLayer>
                </a14:imgProps>
              </a:ext>
            </a:extLst>
          </a:blip>
          <a:stretch>
            <a:fillRect/>
          </a:stretch>
        </p:blipFill>
        <p:spPr>
          <a:xfrm>
            <a:off x="8629874" y="1597661"/>
            <a:ext cx="2285775" cy="3188055"/>
          </a:xfrm>
          <a:prstGeom prst="rect">
            <a:avLst/>
          </a:prstGeom>
        </p:spPr>
      </p:pic>
    </p:spTree>
    <p:extLst>
      <p:ext uri="{BB962C8B-B14F-4D97-AF65-F5344CB8AC3E}">
        <p14:creationId xmlns:p14="http://schemas.microsoft.com/office/powerpoint/2010/main" val="1408324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35A7C333-E42C-4E61-2C46-C73A8708AA0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3E352F7E-258B-CB9C-232F-59043739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85A5158-266F-02DC-285C-74E20D089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149DFBA-D439-F804-8FE5-369BE927A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614620B9-F7B7-4E36-451A-13C5E23AF2E0}"/>
              </a:ext>
            </a:extLst>
          </p:cNvPr>
          <p:cNvPicPr>
            <a:picLocks noChangeAspect="1"/>
          </p:cNvPicPr>
          <p:nvPr/>
        </p:nvPicPr>
        <p:blipFill>
          <a:blip r:embed="rId2"/>
          <a:stretch>
            <a:fillRect/>
          </a:stretch>
        </p:blipFill>
        <p:spPr>
          <a:xfrm>
            <a:off x="10340075" y="5648626"/>
            <a:ext cx="1508781" cy="982391"/>
          </a:xfrm>
          <a:prstGeom prst="rect">
            <a:avLst/>
          </a:prstGeom>
        </p:spPr>
      </p:pic>
      <p:graphicFrame>
        <p:nvGraphicFramePr>
          <p:cNvPr id="4" name="Tableau 3">
            <a:extLst>
              <a:ext uri="{FF2B5EF4-FFF2-40B4-BE49-F238E27FC236}">
                <a16:creationId xmlns:a16="http://schemas.microsoft.com/office/drawing/2014/main" id="{C0D15F4F-7834-1090-2762-DC481B7FAF75}"/>
              </a:ext>
            </a:extLst>
          </p:cNvPr>
          <p:cNvGraphicFramePr>
            <a:graphicFrameLocks noGrp="1"/>
          </p:cNvGraphicFramePr>
          <p:nvPr>
            <p:extLst>
              <p:ext uri="{D42A27DB-BD31-4B8C-83A1-F6EECF244321}">
                <p14:modId xmlns:p14="http://schemas.microsoft.com/office/powerpoint/2010/main" val="2444922323"/>
              </p:ext>
            </p:extLst>
          </p:nvPr>
        </p:nvGraphicFramePr>
        <p:xfrm>
          <a:off x="791304" y="821930"/>
          <a:ext cx="10552203" cy="5152560"/>
        </p:xfrm>
        <a:graphic>
          <a:graphicData uri="http://schemas.openxmlformats.org/drawingml/2006/table">
            <a:tbl>
              <a:tblPr/>
              <a:tblGrid>
                <a:gridCol w="1304773">
                  <a:extLst>
                    <a:ext uri="{9D8B030D-6E8A-4147-A177-3AD203B41FA5}">
                      <a16:colId xmlns:a16="http://schemas.microsoft.com/office/drawing/2014/main" val="2447578807"/>
                    </a:ext>
                  </a:extLst>
                </a:gridCol>
                <a:gridCol w="924743">
                  <a:extLst>
                    <a:ext uri="{9D8B030D-6E8A-4147-A177-3AD203B41FA5}">
                      <a16:colId xmlns:a16="http://schemas.microsoft.com/office/drawing/2014/main" val="158172925"/>
                    </a:ext>
                  </a:extLst>
                </a:gridCol>
                <a:gridCol w="924743">
                  <a:extLst>
                    <a:ext uri="{9D8B030D-6E8A-4147-A177-3AD203B41FA5}">
                      <a16:colId xmlns:a16="http://schemas.microsoft.com/office/drawing/2014/main" val="1059053464"/>
                    </a:ext>
                  </a:extLst>
                </a:gridCol>
                <a:gridCol w="924743">
                  <a:extLst>
                    <a:ext uri="{9D8B030D-6E8A-4147-A177-3AD203B41FA5}">
                      <a16:colId xmlns:a16="http://schemas.microsoft.com/office/drawing/2014/main" val="710078183"/>
                    </a:ext>
                  </a:extLst>
                </a:gridCol>
                <a:gridCol w="924743">
                  <a:extLst>
                    <a:ext uri="{9D8B030D-6E8A-4147-A177-3AD203B41FA5}">
                      <a16:colId xmlns:a16="http://schemas.microsoft.com/office/drawing/2014/main" val="13498806"/>
                    </a:ext>
                  </a:extLst>
                </a:gridCol>
                <a:gridCol w="924743">
                  <a:extLst>
                    <a:ext uri="{9D8B030D-6E8A-4147-A177-3AD203B41FA5}">
                      <a16:colId xmlns:a16="http://schemas.microsoft.com/office/drawing/2014/main" val="3107114637"/>
                    </a:ext>
                  </a:extLst>
                </a:gridCol>
                <a:gridCol w="924743">
                  <a:extLst>
                    <a:ext uri="{9D8B030D-6E8A-4147-A177-3AD203B41FA5}">
                      <a16:colId xmlns:a16="http://schemas.microsoft.com/office/drawing/2014/main" val="2481474427"/>
                    </a:ext>
                  </a:extLst>
                </a:gridCol>
                <a:gridCol w="924743">
                  <a:extLst>
                    <a:ext uri="{9D8B030D-6E8A-4147-A177-3AD203B41FA5}">
                      <a16:colId xmlns:a16="http://schemas.microsoft.com/office/drawing/2014/main" val="1391148846"/>
                    </a:ext>
                  </a:extLst>
                </a:gridCol>
                <a:gridCol w="924743">
                  <a:extLst>
                    <a:ext uri="{9D8B030D-6E8A-4147-A177-3AD203B41FA5}">
                      <a16:colId xmlns:a16="http://schemas.microsoft.com/office/drawing/2014/main" val="3598052442"/>
                    </a:ext>
                  </a:extLst>
                </a:gridCol>
                <a:gridCol w="924743">
                  <a:extLst>
                    <a:ext uri="{9D8B030D-6E8A-4147-A177-3AD203B41FA5}">
                      <a16:colId xmlns:a16="http://schemas.microsoft.com/office/drawing/2014/main" val="185688683"/>
                    </a:ext>
                  </a:extLst>
                </a:gridCol>
                <a:gridCol w="924743">
                  <a:extLst>
                    <a:ext uri="{9D8B030D-6E8A-4147-A177-3AD203B41FA5}">
                      <a16:colId xmlns:a16="http://schemas.microsoft.com/office/drawing/2014/main" val="4001136076"/>
                    </a:ext>
                  </a:extLst>
                </a:gridCol>
              </a:tblGrid>
              <a:tr h="425351">
                <a:tc gridSpan="6">
                  <a:txBody>
                    <a:bodyPr/>
                    <a:lstStyle/>
                    <a:p>
                      <a:pPr algn="ctr" fontAlgn="ctr"/>
                      <a:r>
                        <a:rPr lang="fr-BE" sz="1600" b="1" i="0" u="none" strike="noStrike" dirty="0">
                          <a:solidFill>
                            <a:srgbClr val="FFFFFF"/>
                          </a:solidFill>
                          <a:effectLst/>
                          <a:latin typeface="Arial" panose="020B0604020202020204" pitchFamily="34" charset="0"/>
                        </a:rPr>
                        <a:t>RECETTES ORDINAIRES</a:t>
                      </a:r>
                    </a:p>
                  </a:txBody>
                  <a:tcPr marL="0" marR="0" marT="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76933C"/>
                    </a:solidFill>
                  </a:tcPr>
                </a:tc>
                <a:tc hMerge="1">
                  <a:txBody>
                    <a:bodyPr/>
                    <a:lstStyle/>
                    <a:p>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hMerge="1">
                  <a:txBody>
                    <a:bodyPr/>
                    <a:lstStyle/>
                    <a:p>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hMerge="1">
                  <a:txBody>
                    <a:bodyPr/>
                    <a:lstStyle/>
                    <a:p>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hMerge="1">
                  <a:txBody>
                    <a:bodyPr/>
                    <a:lstStyle/>
                    <a:p>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hMerge="1">
                  <a:txBody>
                    <a:bodyPr/>
                    <a:lstStyle/>
                    <a:p>
                      <a:endParaRPr dirty="0"/>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a:txBody>
                    <a:bodyPr/>
                    <a:lstStyle/>
                    <a:p>
                      <a:pPr algn="ctr" fontAlgn="ctr"/>
                      <a:r>
                        <a:rPr lang="fr-BE" sz="700" b="1" i="0" u="none" strike="noStrike" dirty="0">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a:txBody>
                    <a:bodyPr/>
                    <a:lstStyle/>
                    <a:p>
                      <a:pPr algn="ctr" fontAlgn="ctr"/>
                      <a:endParaRPr lang="fr-BE" sz="700" b="1" i="0" u="none" strike="noStrike" dirty="0">
                        <a:solidFill>
                          <a:srgbClr val="FFFFFF"/>
                        </a:solidFill>
                        <a:effectLst/>
                        <a:latin typeface="Arial" panose="020B060402020202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76933C"/>
                    </a:solidFill>
                  </a:tcPr>
                </a:tc>
                <a:extLst>
                  <a:ext uri="{0D108BD9-81ED-4DB2-BD59-A6C34878D82A}">
                    <a16:rowId xmlns:a16="http://schemas.microsoft.com/office/drawing/2014/main" val="3414730879"/>
                  </a:ext>
                </a:extLst>
              </a:tr>
              <a:tr h="410853">
                <a:tc>
                  <a:txBody>
                    <a:bodyPr/>
                    <a:lstStyle/>
                    <a:p>
                      <a:pPr algn="ctr" fontAlgn="b"/>
                      <a:endParaRPr lang="fr-BE" sz="900" b="0" i="0" u="none" strike="noStrike" dirty="0">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fr-BE" sz="900" b="0" i="0" u="none" strike="noStrike" dirty="0">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b"/>
                      <a:r>
                        <a:rPr lang="fr-BE" sz="900" b="0" i="0" u="none" strike="noStrike" dirty="0">
                          <a:effectLst/>
                          <a:latin typeface="Arial" panose="020B0604020202020204" pitchFamily="34" charset="0"/>
                        </a:rPr>
                        <a:t>Budget initial </a:t>
                      </a:r>
                    </a:p>
                    <a:p>
                      <a:pPr algn="ctr" fontAlgn="b"/>
                      <a:r>
                        <a:rPr lang="fr-BE" sz="900" b="0" i="0" u="none" strike="noStrike" dirty="0">
                          <a:effectLst/>
                          <a:latin typeface="Arial" panose="020B0604020202020204" pitchFamily="34" charset="0"/>
                        </a:rPr>
                        <a:t>N-1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fr-FR" sz="900" b="0" i="1" u="none" strike="noStrike" dirty="0">
                          <a:effectLst/>
                          <a:latin typeface="Arial" panose="020B0604020202020204" pitchFamily="34" charset="0"/>
                        </a:rPr>
                        <a:t>MB3 / 2024</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fr-BE" sz="900" b="0" i="0" u="none" strike="noStrike" dirty="0">
                          <a:effectLst/>
                          <a:latin typeface="Arial" panose="020B0604020202020204" pitchFamily="34" charset="0"/>
                        </a:rPr>
                        <a:t>Budget </a:t>
                      </a:r>
                      <a:r>
                        <a:rPr lang="fr-BE" sz="900" b="0" i="0" u="none" strike="noStrike" dirty="0" err="1">
                          <a:effectLst/>
                          <a:latin typeface="Arial" panose="020B0604020202020204" pitchFamily="34" charset="0"/>
                        </a:rPr>
                        <a:t>intial</a:t>
                      </a:r>
                      <a:endParaRPr lang="fr-BE" sz="9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b"/>
                      <a:r>
                        <a:rPr lang="fr-BE" sz="900" b="0" i="0" u="none" strike="noStrike" dirty="0">
                          <a:effectLst/>
                          <a:latin typeface="Arial" panose="020B0604020202020204" pitchFamily="34" charset="0"/>
                        </a:rPr>
                        <a:t>Ecart BI </a:t>
                      </a:r>
                    </a:p>
                    <a:p>
                      <a:pPr algn="ctr" fontAlgn="b"/>
                      <a:r>
                        <a:rPr lang="fr-BE" sz="900" b="0" i="0" u="none" strike="noStrike" dirty="0">
                          <a:effectLst/>
                          <a:latin typeface="Arial" panose="020B0604020202020204" pitchFamily="34" charset="0"/>
                        </a:rPr>
                        <a:t>/ BI 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6260741"/>
                  </a:ext>
                </a:extLst>
              </a:tr>
              <a:tr h="410853">
                <a:tc>
                  <a:txBody>
                    <a:bodyPr/>
                    <a:lstStyle/>
                    <a:p>
                      <a:pPr algn="ctr" fontAlgn="b"/>
                      <a:endParaRPr lang="fr-BE" sz="900" b="0" i="0" u="none" strike="noStrike">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a:noFill/>
                    </a:lnB>
                    <a:noFill/>
                  </a:tcPr>
                </a:tc>
                <a:tc gridSpan="6">
                  <a:txBody>
                    <a:bodyPr/>
                    <a:lstStyle/>
                    <a:p>
                      <a:pPr algn="ctr" fontAlgn="b"/>
                      <a:r>
                        <a:rPr lang="fr-BE" sz="900" b="1" i="0" u="none" strike="noStrike" dirty="0">
                          <a:effectLst/>
                          <a:latin typeface="Arial" panose="020B0604020202020204" pitchFamily="34" charset="0"/>
                        </a:rPr>
                        <a:t>Résultats des comptes d'exercice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vMerge="1">
                  <a:txBody>
                    <a:bodyPr/>
                    <a:lstStyle/>
                    <a:p>
                      <a:endParaRPr lang="fr-BE"/>
                    </a:p>
                  </a:txBody>
                  <a:tcPr/>
                </a:tc>
                <a:tc vMerge="1">
                  <a:txBody>
                    <a:bodyPr/>
                    <a:lstStyle/>
                    <a:p>
                      <a:endParaRPr lang="fr-BE"/>
                    </a:p>
                  </a:txBody>
                  <a:tcPr/>
                </a:tc>
                <a:tc vMerge="1">
                  <a:txBody>
                    <a:bodyPr/>
                    <a:lstStyle/>
                    <a:p>
                      <a:endParaRPr lang="fr-BE"/>
                    </a:p>
                  </a:txBody>
                  <a:tcPr/>
                </a:tc>
                <a:tc vMerge="1">
                  <a:txBody>
                    <a:bodyPr/>
                    <a:lstStyle/>
                    <a:p>
                      <a:endParaRPr lang="fr-BE"/>
                    </a:p>
                  </a:txBody>
                  <a:tcPr/>
                </a:tc>
                <a:extLst>
                  <a:ext uri="{0D108BD9-81ED-4DB2-BD59-A6C34878D82A}">
                    <a16:rowId xmlns:a16="http://schemas.microsoft.com/office/drawing/2014/main" val="3641108699"/>
                  </a:ext>
                </a:extLst>
              </a:tr>
              <a:tr h="425351">
                <a:tc>
                  <a:txBody>
                    <a:bodyPr/>
                    <a:lstStyle/>
                    <a:p>
                      <a:pPr algn="ctr" fontAlgn="b"/>
                      <a:endParaRPr lang="fr-BE" sz="900" b="0" i="0" u="none" strike="noStrike">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fr-BE" sz="900" b="1" i="0" u="none" strike="noStrike">
                          <a:effectLst/>
                          <a:latin typeface="Arial" panose="020B0604020202020204" pitchFamily="34" charset="0"/>
                        </a:rPr>
                        <a:t>2018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endParaRPr lang="fr-BE" sz="900" b="1"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8844054"/>
                  </a:ext>
                </a:extLst>
              </a:tr>
              <a:tr h="425351">
                <a:tc>
                  <a:txBody>
                    <a:bodyPr/>
                    <a:lstStyle/>
                    <a:p>
                      <a:pPr algn="ctr" fontAlgn="b"/>
                      <a:r>
                        <a:rPr lang="fr-BE" sz="900" b="0" i="0" u="none" strike="noStrike">
                          <a:effectLst/>
                          <a:latin typeface="Arial" panose="020B0604020202020204" pitchFamily="34" charset="0"/>
                        </a:rPr>
                        <a:t>Prestation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785.176,79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660.087,69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611.397,68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591.351,00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760.568,69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842.729,94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1.066.921,05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866.389,54</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799.083,94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- 267.837,11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3397068214"/>
                  </a:ext>
                </a:extLst>
              </a:tr>
              <a:tr h="425351">
                <a:tc>
                  <a:txBody>
                    <a:bodyPr/>
                    <a:lstStyle/>
                    <a:p>
                      <a:pPr algn="ctr" fontAlgn="b"/>
                      <a:r>
                        <a:rPr lang="fr-BE" sz="900" b="0" i="0" u="none" strike="noStrike">
                          <a:effectLst/>
                          <a:latin typeface="Arial" panose="020B0604020202020204" pitchFamily="34" charset="0"/>
                        </a:rPr>
                        <a:t>Transferts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9.712.717,70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9.736.789,35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10.535.644,25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10.474.866,72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10.972.079,41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13.264.361,96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12.796.432,54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12.490.799,61</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13.029.861,74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233.429,20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793064091"/>
                  </a:ext>
                </a:extLst>
              </a:tr>
              <a:tr h="425351">
                <a:tc>
                  <a:txBody>
                    <a:bodyPr/>
                    <a:lstStyle/>
                    <a:p>
                      <a:pPr algn="ctr" fontAlgn="b"/>
                      <a:r>
                        <a:rPr lang="fr-BE" sz="900" b="0" i="0" u="none" strike="noStrike">
                          <a:effectLst/>
                          <a:latin typeface="Arial" panose="020B0604020202020204" pitchFamily="34" charset="0"/>
                        </a:rPr>
                        <a:t>Dette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177.315,47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163.936,96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159.913,81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160.382,17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158.998,78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188.403,99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149.865,06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195.007,39</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137.855,60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- 12.009,46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246435770"/>
                  </a:ext>
                </a:extLst>
              </a:tr>
              <a:tr h="444687">
                <a:tc>
                  <a:txBody>
                    <a:bodyPr/>
                    <a:lstStyle/>
                    <a:p>
                      <a:pPr algn="ctr" fontAlgn="b"/>
                      <a:r>
                        <a:rPr lang="fr-BE" sz="900" b="0" i="0" u="none" strike="noStrike">
                          <a:effectLst/>
                          <a:latin typeface="Arial" panose="020B0604020202020204" pitchFamily="34" charset="0"/>
                        </a:rPr>
                        <a:t>Prélèvements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1.506.302,27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1.010.124,79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70.367,05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250.000,00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1.050.136,94</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590.139,81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340.139,81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3213205544"/>
                  </a:ext>
                </a:extLst>
              </a:tr>
              <a:tr h="444687">
                <a:tc>
                  <a:txBody>
                    <a:bodyPr/>
                    <a:lstStyle/>
                    <a:p>
                      <a:pPr algn="ctr" fontAlgn="b"/>
                      <a:r>
                        <a:rPr lang="fr-BE" sz="900" b="0" i="0" u="none" strike="noStrike">
                          <a:solidFill>
                            <a:srgbClr val="FFFFFF"/>
                          </a:solidFill>
                          <a:effectLst/>
                          <a:latin typeface="Arial" panose="020B0604020202020204" pitchFamily="34" charset="0"/>
                        </a:rPr>
                        <a:t>Total (exercice propre)</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fr-BE" sz="900" b="0" i="0" u="none" strike="noStrike" dirty="0">
                          <a:effectLst/>
                          <a:latin typeface="Arial" panose="020B0604020202020204" pitchFamily="34" charset="0"/>
                        </a:rPr>
                        <a:t>10.675.209,96   </a:t>
                      </a:r>
                    </a:p>
                  </a:txBody>
                  <a:tcPr marL="0" marR="0" marT="0"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10.560.814,00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12.813.258,01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11.226.599,89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12.901.771,67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14.365.862,94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14.263.218,65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900" b="0" i="1" u="none" strike="noStrike" dirty="0">
                          <a:effectLst/>
                          <a:latin typeface="Arial" panose="020B0604020202020204" pitchFamily="34" charset="0"/>
                        </a:rPr>
                        <a:t>14.602.333,48</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14.556.941,09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293.722,44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364829476"/>
                  </a:ext>
                </a:extLst>
              </a:tr>
              <a:tr h="425351">
                <a:tc>
                  <a:txBody>
                    <a:bodyPr/>
                    <a:lstStyle/>
                    <a:p>
                      <a:pPr algn="ctr" fontAlgn="b"/>
                      <a:r>
                        <a:rPr lang="fr-BE" sz="900" b="0" i="0" u="none" strike="noStrike">
                          <a:effectLst/>
                          <a:latin typeface="Arial" panose="020B0604020202020204" pitchFamily="34" charset="0"/>
                        </a:rPr>
                        <a:t>Exercices antérieurs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1.731.721,19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1.618.326,91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1.083.482,34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1.790.227,90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1.340.106,33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665.525,63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1" u="none" strike="noStrike" dirty="0">
                          <a:effectLst/>
                          <a:latin typeface="Arial" panose="020B0604020202020204" pitchFamily="34" charset="0"/>
                        </a:rPr>
                        <a:t>594.042,16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1.327.908,80</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210.215,00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- 383.827,16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3751893982"/>
                  </a:ext>
                </a:extLst>
              </a:tr>
              <a:tr h="444687">
                <a:tc>
                  <a:txBody>
                    <a:bodyPr/>
                    <a:lstStyle/>
                    <a:p>
                      <a:pPr algn="ctr" fontAlgn="b"/>
                      <a:r>
                        <a:rPr lang="fr-BE" sz="900" b="0" i="0" u="none" strike="noStrike">
                          <a:effectLst/>
                          <a:latin typeface="Arial" panose="020B0604020202020204" pitchFamily="34" charset="0"/>
                        </a:rPr>
                        <a:t>Prélèvements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200.000,00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514.322,71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1"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FR" sz="900" b="0" i="1" u="none" strike="noStrike" dirty="0">
                          <a:effectLst/>
                          <a:latin typeface="Arial" panose="020B0604020202020204" pitchFamily="34" charset="0"/>
                        </a:rPr>
                        <a:t>0,00</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b"/>
                      <a:r>
                        <a:rPr lang="fr-BE" sz="900" b="0" i="0" u="none" strike="noStrike" dirty="0">
                          <a:effectLst/>
                          <a:latin typeface="Arial" panose="020B060402020202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646703662"/>
                  </a:ext>
                </a:extLst>
              </a:tr>
              <a:tr h="444687">
                <a:tc>
                  <a:txBody>
                    <a:bodyPr/>
                    <a:lstStyle/>
                    <a:p>
                      <a:pPr algn="ctr" fontAlgn="b"/>
                      <a:r>
                        <a:rPr lang="fr-BE" sz="900" b="0" i="0" u="none" strike="noStrike">
                          <a:solidFill>
                            <a:srgbClr val="FFFFFF"/>
                          </a:solidFill>
                          <a:effectLst/>
                          <a:latin typeface="Arial" panose="020B0604020202020204" pitchFamily="34" charset="0"/>
                        </a:rPr>
                        <a:t>Total général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0080"/>
                    </a:solidFill>
                  </a:tcPr>
                </a:tc>
                <a:tc>
                  <a:txBody>
                    <a:bodyPr/>
                    <a:lstStyle/>
                    <a:p>
                      <a:pPr algn="ctr" fontAlgn="b"/>
                      <a:r>
                        <a:rPr lang="fr-BE" sz="900" b="0" i="0" u="none" strike="noStrike" dirty="0">
                          <a:effectLst/>
                          <a:latin typeface="Arial" panose="020B0604020202020204" pitchFamily="34" charset="0"/>
                        </a:rPr>
                        <a:t>12.606.931,15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12.693.463,62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13.896.740,35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13.016.827,79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14.241.878,00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15.031.388,57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14.857.260,81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FR" sz="900" b="0" i="1" u="none" strike="noStrike" dirty="0">
                          <a:effectLst/>
                          <a:latin typeface="Arial" panose="020B0604020202020204" pitchFamily="34" charset="0"/>
                        </a:rPr>
                        <a:t>15.930.242,28</a:t>
                      </a:r>
                      <a:endParaRPr lang="fr-BE" sz="900" b="0"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14.767.156,09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- 90.104,72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764268410"/>
                  </a:ext>
                </a:extLst>
              </a:tr>
            </a:tbl>
          </a:graphicData>
        </a:graphic>
      </p:graphicFrame>
      <p:sp>
        <p:nvSpPr>
          <p:cNvPr id="3" name="Rectangle 2">
            <a:extLst>
              <a:ext uri="{FF2B5EF4-FFF2-40B4-BE49-F238E27FC236}">
                <a16:creationId xmlns:a16="http://schemas.microsoft.com/office/drawing/2014/main" id="{9269BA85-D681-3C98-3BCC-57FBD4A60426}"/>
              </a:ext>
            </a:extLst>
          </p:cNvPr>
          <p:cNvSpPr/>
          <p:nvPr/>
        </p:nvSpPr>
        <p:spPr>
          <a:xfrm>
            <a:off x="7642654" y="1210758"/>
            <a:ext cx="2804984" cy="476373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32120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BDDE715-DC1D-4B19-9FCF-8B62FCE8E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59D4B08-2FD7-4795-B867-90033141C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FEAB822-F0FD-4704-BB9F-0294145A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E57C2256-7BEF-4D8B-23DB-1A648FF4E67C}"/>
              </a:ext>
            </a:extLst>
          </p:cNvPr>
          <p:cNvPicPr>
            <a:picLocks noChangeAspect="1"/>
          </p:cNvPicPr>
          <p:nvPr/>
        </p:nvPicPr>
        <p:blipFill>
          <a:blip r:embed="rId2"/>
          <a:stretch>
            <a:fillRect/>
          </a:stretch>
        </p:blipFill>
        <p:spPr>
          <a:xfrm>
            <a:off x="10340075" y="5648626"/>
            <a:ext cx="1508781" cy="982391"/>
          </a:xfrm>
          <a:prstGeom prst="rect">
            <a:avLst/>
          </a:prstGeom>
        </p:spPr>
      </p:pic>
      <p:graphicFrame>
        <p:nvGraphicFramePr>
          <p:cNvPr id="5" name="Graphique 4">
            <a:extLst>
              <a:ext uri="{FF2B5EF4-FFF2-40B4-BE49-F238E27FC236}">
                <a16:creationId xmlns:a16="http://schemas.microsoft.com/office/drawing/2014/main" id="{B57175E4-7A3C-4E68-8D56-408964511CCD}"/>
              </a:ext>
            </a:extLst>
          </p:cNvPr>
          <p:cNvGraphicFramePr>
            <a:graphicFrameLocks/>
          </p:cNvGraphicFramePr>
          <p:nvPr>
            <p:extLst>
              <p:ext uri="{D42A27DB-BD31-4B8C-83A1-F6EECF244321}">
                <p14:modId xmlns:p14="http://schemas.microsoft.com/office/powerpoint/2010/main" val="3968028102"/>
              </p:ext>
            </p:extLst>
          </p:nvPr>
        </p:nvGraphicFramePr>
        <p:xfrm>
          <a:off x="770400" y="756000"/>
          <a:ext cx="10677599" cy="5335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44407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2133599"/>
            <a:ext cx="9031981" cy="4497417"/>
          </a:xfrm>
        </p:spPr>
        <p:txBody>
          <a:bodyPr>
            <a:normAutofit/>
          </a:bodyPr>
          <a:lstStyle/>
          <a:p>
            <a:pPr>
              <a:buFont typeface="Wingdings" pitchFamily="2" charset="2"/>
              <a:buChar char="Ø"/>
            </a:pPr>
            <a:r>
              <a:rPr lang="fr-FR" b="1" dirty="0"/>
              <a:t>Recettes de prestation : </a:t>
            </a:r>
          </a:p>
          <a:p>
            <a:pPr lvl="1">
              <a:buFont typeface="Wingdings" pitchFamily="2" charset="2"/>
              <a:buChar char="Ø"/>
            </a:pPr>
            <a:r>
              <a:rPr lang="fr-FR" dirty="0"/>
              <a:t>Suppression volontaire du crédit « dépenses non-engagées »</a:t>
            </a:r>
          </a:p>
          <a:p>
            <a:pPr lvl="1">
              <a:buFont typeface="Wingdings" pitchFamily="2" charset="2"/>
              <a:buChar char="Ø"/>
            </a:pPr>
            <a:r>
              <a:rPr lang="fr-FR" dirty="0"/>
              <a:t>Nouveau crédit pour l’exploitation de l’aire pour motor-homes (+ 14.000 €)</a:t>
            </a:r>
          </a:p>
          <a:p>
            <a:pPr lvl="1">
              <a:buFont typeface="Wingdings" pitchFamily="2" charset="2"/>
              <a:buChar char="Ø"/>
            </a:pPr>
            <a:r>
              <a:rPr lang="fr-FR" dirty="0"/>
              <a:t>Suppression de la facturation « repas dans les écoles »</a:t>
            </a:r>
          </a:p>
          <a:p>
            <a:pPr lvl="1">
              <a:buFont typeface="Wingdings" pitchFamily="2" charset="2"/>
              <a:buChar char="Ø"/>
            </a:pPr>
            <a:r>
              <a:rPr lang="fr-FR" dirty="0"/>
              <a:t>Légère augmentation des recettes liées à l’agriculture (baux agricoles, etc. - +10.255,22 €)</a:t>
            </a:r>
          </a:p>
          <a:p>
            <a:pPr lvl="1">
              <a:buFont typeface="Wingdings" pitchFamily="2" charset="2"/>
              <a:buChar char="Ø"/>
            </a:pPr>
            <a:r>
              <a:rPr lang="fr-FR" dirty="0"/>
              <a:t>Recette de vente de bois assez faible dans les évaluations actuelles</a:t>
            </a:r>
          </a:p>
          <a:p>
            <a:pPr>
              <a:buFont typeface="Wingdings" pitchFamily="2" charset="2"/>
              <a:buChar char="Ø"/>
            </a:pPr>
            <a:r>
              <a:rPr lang="fr-FR" b="1" dirty="0"/>
              <a:t>Recettes de transfert : </a:t>
            </a:r>
          </a:p>
          <a:p>
            <a:pPr lvl="1">
              <a:buFont typeface="Wingdings" pitchFamily="2" charset="2"/>
              <a:buChar char="Ø"/>
            </a:pPr>
            <a:r>
              <a:rPr lang="fr-FR" dirty="0"/>
              <a:t>Non-indexation des subsides APE </a:t>
            </a:r>
          </a:p>
          <a:p>
            <a:pPr lvl="1">
              <a:buFont typeface="Wingdings" pitchFamily="2" charset="2"/>
              <a:buChar char="Ø"/>
            </a:pPr>
            <a:r>
              <a:rPr lang="fr-FR" dirty="0"/>
              <a:t>Fonds des Communes raboté : </a:t>
            </a:r>
          </a:p>
          <a:p>
            <a:pPr lvl="1">
              <a:buFont typeface="Wingdings" pitchFamily="2" charset="2"/>
              <a:buChar char="Ø"/>
            </a:pPr>
            <a:r>
              <a:rPr lang="fr-FR" dirty="0"/>
              <a:t>Chiffres des recettes fiscales (IPP et </a:t>
            </a:r>
            <a:r>
              <a:rPr lang="fr-FR" dirty="0" err="1"/>
              <a:t>PrI</a:t>
            </a:r>
            <a:r>
              <a:rPr lang="fr-FR" dirty="0"/>
              <a:t> notamment) plus rassurants mais… prudence</a:t>
            </a:r>
          </a:p>
          <a:p>
            <a:pPr lvl="1">
              <a:buFont typeface="Wingdings" pitchFamily="2" charset="2"/>
              <a:buChar char="Ø"/>
            </a:pPr>
            <a:endParaRPr lang="fr-FR" dirty="0"/>
          </a:p>
          <a:p>
            <a:pPr lvl="1">
              <a:buFont typeface="Wingdings" pitchFamily="2" charset="2"/>
              <a:buChar char="Ø"/>
            </a:pPr>
            <a:endParaRPr lang="fr-FR" dirty="0"/>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366567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2133599"/>
            <a:ext cx="9031981" cy="4497417"/>
          </a:xfrm>
        </p:spPr>
        <p:txBody>
          <a:bodyPr>
            <a:normAutofit/>
          </a:bodyPr>
          <a:lstStyle/>
          <a:p>
            <a:pPr>
              <a:buFont typeface="Wingdings" pitchFamily="2" charset="2"/>
              <a:buChar char="Ø"/>
            </a:pPr>
            <a:r>
              <a:rPr lang="fr-FR" b="1" dirty="0"/>
              <a:t>Résultat de l’exercice propre</a:t>
            </a:r>
          </a:p>
          <a:p>
            <a:pPr lvl="1">
              <a:buFont typeface="Wingdings" pitchFamily="2" charset="2"/>
              <a:buChar char="Ø"/>
            </a:pPr>
            <a:r>
              <a:rPr lang="fr-FR" dirty="0"/>
              <a:t>Hors prélèvements (permettant d’équilibrer l’exercice propre), </a:t>
            </a:r>
            <a:br>
              <a:rPr lang="fr-FR" dirty="0"/>
            </a:br>
            <a:r>
              <a:rPr lang="fr-FR" b="1" dirty="0">
                <a:solidFill>
                  <a:srgbClr val="FF0000"/>
                </a:solidFill>
              </a:rPr>
              <a:t>mali de 590.139,81 €</a:t>
            </a:r>
          </a:p>
          <a:p>
            <a:pPr lvl="1">
              <a:buFont typeface="Wingdings" pitchFamily="2" charset="2"/>
              <a:buChar char="Ø"/>
            </a:pPr>
            <a:endParaRPr lang="fr-FR" b="1" dirty="0">
              <a:solidFill>
                <a:srgbClr val="FF0000"/>
              </a:solidFill>
            </a:endParaRPr>
          </a:p>
          <a:p>
            <a:pPr lvl="1">
              <a:buFont typeface="Wingdings" pitchFamily="2" charset="2"/>
              <a:buChar char="Ø"/>
            </a:pPr>
            <a:r>
              <a:rPr lang="fr-FR" b="1" dirty="0">
                <a:solidFill>
                  <a:srgbClr val="00B050"/>
                </a:solidFill>
              </a:rPr>
              <a:t>Le résultat général (y compris les exercices antérieurs) </a:t>
            </a:r>
            <a:br>
              <a:rPr lang="fr-FR" b="1" dirty="0">
                <a:solidFill>
                  <a:srgbClr val="00B050"/>
                </a:solidFill>
              </a:rPr>
            </a:br>
            <a:r>
              <a:rPr lang="fr-FR" b="1" dirty="0">
                <a:solidFill>
                  <a:srgbClr val="00B050"/>
                </a:solidFill>
              </a:rPr>
              <a:t>s’élève quant à lui à 9.972,86 €</a:t>
            </a:r>
            <a:endParaRPr lang="fr-FR" dirty="0"/>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4039586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a:xfrm>
            <a:off x="1873625" y="624110"/>
            <a:ext cx="9835776" cy="1280890"/>
          </a:xfrm>
        </p:spPr>
        <p:txBody>
          <a:bodyPr/>
          <a:lstStyle/>
          <a:p>
            <a:r>
              <a:rPr lang="fr-FR" b="1" dirty="0"/>
              <a:t>5. Budget communal 2025 </a:t>
            </a:r>
            <a:r>
              <a:rPr lang="fr-FR" dirty="0"/>
              <a:t>- extraordinaire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1555750"/>
            <a:ext cx="9031981" cy="5219699"/>
          </a:xfrm>
        </p:spPr>
        <p:txBody>
          <a:bodyPr>
            <a:normAutofit lnSpcReduction="10000"/>
          </a:bodyPr>
          <a:lstStyle/>
          <a:p>
            <a:pPr>
              <a:buFont typeface="Wingdings" pitchFamily="2" charset="2"/>
              <a:buChar char="Ø"/>
            </a:pPr>
            <a:r>
              <a:rPr lang="fr-FR" b="1" dirty="0"/>
              <a:t>8.709.241 €</a:t>
            </a:r>
            <a:r>
              <a:rPr lang="fr-FR" dirty="0"/>
              <a:t> dont : </a:t>
            </a:r>
          </a:p>
          <a:p>
            <a:pPr lvl="1">
              <a:buFont typeface="Wingdings" pitchFamily="2" charset="2"/>
              <a:buChar char="Ø"/>
            </a:pPr>
            <a:r>
              <a:rPr lang="fr-FR" dirty="0"/>
              <a:t>Maison rurale de Godinne (1.500.000 €, dont 680.000 € de subsides)</a:t>
            </a:r>
          </a:p>
          <a:p>
            <a:pPr lvl="1">
              <a:buFont typeface="Wingdings" pitchFamily="2" charset="2"/>
              <a:buChar char="Ø"/>
            </a:pPr>
            <a:r>
              <a:rPr lang="fr-FR" dirty="0"/>
              <a:t>Trottoirs &amp; voiries des rues du </a:t>
            </a:r>
            <a:r>
              <a:rPr lang="fr-FR" dirty="0" err="1"/>
              <a:t>Redeaux</a:t>
            </a:r>
            <a:r>
              <a:rPr lang="fr-FR" dirty="0"/>
              <a:t> &amp; </a:t>
            </a:r>
            <a:r>
              <a:rPr lang="fr-FR" dirty="0" err="1"/>
              <a:t>Blacet</a:t>
            </a:r>
            <a:r>
              <a:rPr lang="fr-FR" dirty="0"/>
              <a:t> : 2.026.500 € dont 407.293 € (+47.000€) de subsides</a:t>
            </a:r>
          </a:p>
          <a:p>
            <a:pPr lvl="1">
              <a:buFont typeface="Wingdings" pitchFamily="2" charset="2"/>
              <a:buChar char="Ø"/>
            </a:pPr>
            <a:r>
              <a:rPr lang="fr-FR" dirty="0"/>
              <a:t>Extension de l’hôtel de ville (2.650.000 €)</a:t>
            </a:r>
          </a:p>
          <a:p>
            <a:pPr lvl="1">
              <a:buFont typeface="Wingdings" pitchFamily="2" charset="2"/>
              <a:buChar char="Ø"/>
            </a:pPr>
            <a:r>
              <a:rPr lang="fr-FR" dirty="0"/>
              <a:t>Abords (parkings &amp; cours) de l’école de Dorinne-Spontin (500.000 €)</a:t>
            </a:r>
          </a:p>
          <a:p>
            <a:pPr lvl="1">
              <a:buFont typeface="Wingdings" pitchFamily="2" charset="2"/>
              <a:buChar char="Ø"/>
            </a:pPr>
            <a:r>
              <a:rPr lang="fr-FR" dirty="0"/>
              <a:t>Maillage Vert &amp; Bleu (580.000 €)</a:t>
            </a:r>
          </a:p>
          <a:p>
            <a:pPr lvl="1">
              <a:buFont typeface="Wingdings" pitchFamily="2" charset="2"/>
              <a:buChar char="Ø"/>
            </a:pPr>
            <a:r>
              <a:rPr lang="fr-FR" dirty="0"/>
              <a:t>Réhabilitation du porche de la Vieille Ferme (100.000 €)</a:t>
            </a:r>
          </a:p>
          <a:p>
            <a:pPr lvl="1">
              <a:buFont typeface="Wingdings" pitchFamily="2" charset="2"/>
              <a:buChar char="Ø"/>
            </a:pPr>
            <a:r>
              <a:rPr lang="fr-FR" dirty="0"/>
              <a:t>Stabilité écoles de Godinne et de Mont (69.000 €)</a:t>
            </a:r>
          </a:p>
          <a:p>
            <a:pPr lvl="1">
              <a:buFont typeface="Wingdings" pitchFamily="2" charset="2"/>
              <a:buChar char="Ø"/>
            </a:pPr>
            <a:r>
              <a:rPr lang="fr-FR" dirty="0"/>
              <a:t>Chauffage ancienne poste d’Yvoir (120.000 €)</a:t>
            </a:r>
          </a:p>
          <a:p>
            <a:pPr lvl="1">
              <a:buFont typeface="Wingdings" pitchFamily="2" charset="2"/>
              <a:buChar char="Ø"/>
            </a:pPr>
            <a:endParaRPr lang="fr-FR" sz="200" dirty="0"/>
          </a:p>
          <a:p>
            <a:pPr lvl="1">
              <a:buFont typeface="Symbol" panose="05050102010706020507" pitchFamily="18" charset="2"/>
              <a:buChar char="Þ"/>
            </a:pPr>
            <a:r>
              <a:rPr lang="fr-FR" sz="1800" b="1" dirty="0"/>
              <a:t>8 « gros » dossiers </a:t>
            </a:r>
            <a:r>
              <a:rPr lang="fr-FR" sz="1800" dirty="0"/>
              <a:t>qui sont de simples </a:t>
            </a:r>
            <a:r>
              <a:rPr lang="fr-FR" sz="1800" b="1" dirty="0"/>
              <a:t>reports de 2023 et/ou 2024 </a:t>
            </a:r>
            <a:r>
              <a:rPr lang="fr-FR" sz="1800" dirty="0"/>
              <a:t>et qui, ensemble, totalisent </a:t>
            </a:r>
            <a:r>
              <a:rPr lang="fr-FR" sz="1800" b="1" dirty="0"/>
              <a:t>7.545.500 €</a:t>
            </a:r>
            <a:r>
              <a:rPr lang="fr-FR" sz="1800" dirty="0"/>
              <a:t>. </a:t>
            </a:r>
          </a:p>
          <a:p>
            <a:pPr lvl="1">
              <a:buFont typeface="Symbol" panose="05050102010706020507" pitchFamily="18" charset="2"/>
              <a:buChar char="Þ"/>
            </a:pPr>
            <a:r>
              <a:rPr lang="fr-FR" sz="1800" b="1" dirty="0"/>
              <a:t>2 dossiers </a:t>
            </a:r>
            <a:r>
              <a:rPr lang="fr-FR" sz="1800" dirty="0"/>
              <a:t>(MR Godinne &amp; voiries à Yvoir) dont les </a:t>
            </a:r>
            <a:r>
              <a:rPr lang="fr-FR" sz="1800" b="1" dirty="0"/>
              <a:t>attributions</a:t>
            </a:r>
            <a:r>
              <a:rPr lang="fr-FR" sz="1800" dirty="0"/>
              <a:t> </a:t>
            </a:r>
            <a:br>
              <a:rPr lang="fr-FR" sz="1800" dirty="0"/>
            </a:br>
            <a:r>
              <a:rPr lang="fr-FR" sz="1800" dirty="0"/>
              <a:t>du marché n’ont pu se faire en 2024 et qui sont </a:t>
            </a:r>
            <a:br>
              <a:rPr lang="fr-FR" sz="1800" dirty="0"/>
            </a:br>
            <a:r>
              <a:rPr lang="fr-FR" sz="1800" b="1" dirty="0"/>
              <a:t>reportées au début janvier</a:t>
            </a: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1704425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0CCB3-3688-DEEF-6DE5-9798A3FBBB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1DFAC8F-2D0B-EEED-3962-A4C7AF44CE67}"/>
              </a:ext>
            </a:extLst>
          </p:cNvPr>
          <p:cNvSpPr>
            <a:spLocks noGrp="1"/>
          </p:cNvSpPr>
          <p:nvPr>
            <p:ph type="title"/>
          </p:nvPr>
        </p:nvSpPr>
        <p:spPr>
          <a:xfrm>
            <a:off x="1963271" y="624110"/>
            <a:ext cx="9746129" cy="1280890"/>
          </a:xfrm>
        </p:spPr>
        <p:txBody>
          <a:bodyPr/>
          <a:lstStyle/>
          <a:p>
            <a:r>
              <a:rPr lang="fr-FR" b="1" dirty="0"/>
              <a:t>5. Budget communal 2025 </a:t>
            </a:r>
            <a:r>
              <a:rPr lang="fr-FR" dirty="0"/>
              <a:t>- extraordinaire</a:t>
            </a:r>
          </a:p>
        </p:txBody>
      </p:sp>
      <p:sp>
        <p:nvSpPr>
          <p:cNvPr id="3" name="Espace réservé du contenu 2">
            <a:extLst>
              <a:ext uri="{FF2B5EF4-FFF2-40B4-BE49-F238E27FC236}">
                <a16:creationId xmlns:a16="http://schemas.microsoft.com/office/drawing/2014/main" id="{D09A9BFC-25DD-69A8-DD08-A2A5909D7340}"/>
              </a:ext>
            </a:extLst>
          </p:cNvPr>
          <p:cNvSpPr>
            <a:spLocks noGrp="1"/>
          </p:cNvSpPr>
          <p:nvPr>
            <p:ph idx="1"/>
          </p:nvPr>
        </p:nvSpPr>
        <p:spPr>
          <a:xfrm>
            <a:off x="2589211" y="1816101"/>
            <a:ext cx="9031981" cy="4814916"/>
          </a:xfrm>
        </p:spPr>
        <p:txBody>
          <a:bodyPr>
            <a:normAutofit/>
          </a:bodyPr>
          <a:lstStyle/>
          <a:p>
            <a:pPr>
              <a:buFont typeface="Wingdings" pitchFamily="2" charset="2"/>
              <a:buChar char="Ø"/>
            </a:pPr>
            <a:r>
              <a:rPr lang="fr-FR" b="1" dirty="0"/>
              <a:t>8.709.241 €</a:t>
            </a:r>
            <a:r>
              <a:rPr lang="fr-FR" dirty="0"/>
              <a:t> dont : </a:t>
            </a:r>
          </a:p>
          <a:p>
            <a:pPr lvl="2">
              <a:buFont typeface="Symbol" panose="05050102010706020507" pitchFamily="18" charset="2"/>
              <a:buChar char="Þ"/>
            </a:pPr>
            <a:endParaRPr lang="fr-FR" dirty="0"/>
          </a:p>
          <a:p>
            <a:pPr lvl="1">
              <a:buFont typeface="Wingdings" pitchFamily="2" charset="2"/>
              <a:buChar char="Ø"/>
            </a:pPr>
            <a:r>
              <a:rPr lang="fr-FR" dirty="0"/>
              <a:t>Rénovation Parc de Spontin (40.000 €)</a:t>
            </a:r>
          </a:p>
          <a:p>
            <a:pPr lvl="1">
              <a:buFont typeface="Wingdings" pitchFamily="2" charset="2"/>
              <a:buChar char="Ø"/>
            </a:pPr>
            <a:r>
              <a:rPr lang="fr-FR" dirty="0"/>
              <a:t>Plusieurs crédits de dépenses plus « habituelles » liées au fonctionnement de l’administration (matériel, maintenance, etc.)</a:t>
            </a:r>
          </a:p>
          <a:p>
            <a:pPr lvl="1">
              <a:buFont typeface="Wingdings" pitchFamily="2" charset="2"/>
              <a:buChar char="Ø"/>
            </a:pPr>
            <a:endParaRPr lang="fr-FR" dirty="0"/>
          </a:p>
          <a:p>
            <a:pPr>
              <a:buFont typeface="Wingdings" pitchFamily="2" charset="2"/>
              <a:buChar char="Ø"/>
            </a:pPr>
            <a:r>
              <a:rPr lang="fr-FR" b="1" dirty="0"/>
              <a:t>2 « nouveautés » </a:t>
            </a:r>
            <a:r>
              <a:rPr lang="fr-FR" dirty="0"/>
              <a:t>répondant à l’</a:t>
            </a:r>
            <a:r>
              <a:rPr lang="fr-FR" b="1" dirty="0">
                <a:solidFill>
                  <a:schemeClr val="accent2"/>
                </a:solidFill>
              </a:rPr>
              <a:t>engagement de la majorité </a:t>
            </a:r>
            <a:r>
              <a:rPr lang="fr-FR" b="1" dirty="0"/>
              <a:t>d’objectiver les besoins </a:t>
            </a:r>
            <a:r>
              <a:rPr lang="fr-FR" dirty="0"/>
              <a:t>et d’</a:t>
            </a:r>
            <a:r>
              <a:rPr lang="fr-FR" b="1" dirty="0"/>
              <a:t>entretenir ce qui existe </a:t>
            </a:r>
            <a:r>
              <a:rPr lang="fr-FR" dirty="0"/>
              <a:t>:</a:t>
            </a:r>
          </a:p>
          <a:p>
            <a:pPr>
              <a:buFont typeface="Wingdings" pitchFamily="2" charset="2"/>
              <a:buChar char="Ø"/>
            </a:pPr>
            <a:endParaRPr lang="fr-FR" sz="500" dirty="0"/>
          </a:p>
          <a:p>
            <a:pPr lvl="1">
              <a:buFont typeface="Wingdings" pitchFamily="2" charset="2"/>
              <a:buChar char="Ø"/>
            </a:pPr>
            <a:r>
              <a:rPr lang="fr-FR" dirty="0" err="1"/>
              <a:t>Verdurisation</a:t>
            </a:r>
            <a:r>
              <a:rPr lang="fr-FR" dirty="0"/>
              <a:t> de 3 cimetières (40.000 € idem en 2026 et 2027)</a:t>
            </a:r>
          </a:p>
          <a:p>
            <a:pPr lvl="1">
              <a:buFont typeface="Wingdings" pitchFamily="2" charset="2"/>
              <a:buChar char="Ø"/>
            </a:pPr>
            <a:r>
              <a:rPr lang="fr-FR" dirty="0"/>
              <a:t>Diagnostic des voiries (50.000 €)</a:t>
            </a:r>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12EFD301-BD4B-DACC-B21A-4B751A8C8DF3}"/>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3845797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0925-406B-0B34-CC90-7AF5816825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4B4420-DBBF-510A-0568-20056E0FFF59}"/>
              </a:ext>
            </a:extLst>
          </p:cNvPr>
          <p:cNvSpPr>
            <a:spLocks noGrp="1"/>
          </p:cNvSpPr>
          <p:nvPr>
            <p:ph type="title"/>
          </p:nvPr>
        </p:nvSpPr>
        <p:spPr>
          <a:xfrm>
            <a:off x="2097741" y="624110"/>
            <a:ext cx="9611659" cy="1280890"/>
          </a:xfrm>
        </p:spPr>
        <p:txBody>
          <a:bodyPr/>
          <a:lstStyle/>
          <a:p>
            <a:r>
              <a:rPr lang="fr-FR" b="1" dirty="0"/>
              <a:t>5. Budget communal 2025 </a:t>
            </a:r>
            <a:r>
              <a:rPr lang="fr-FR" dirty="0"/>
              <a:t>- extraordinaire</a:t>
            </a:r>
          </a:p>
        </p:txBody>
      </p:sp>
      <p:sp>
        <p:nvSpPr>
          <p:cNvPr id="3" name="Espace réservé du contenu 2">
            <a:extLst>
              <a:ext uri="{FF2B5EF4-FFF2-40B4-BE49-F238E27FC236}">
                <a16:creationId xmlns:a16="http://schemas.microsoft.com/office/drawing/2014/main" id="{4F2B36BF-9201-B9F1-83D5-1BA4FF0C6F89}"/>
              </a:ext>
            </a:extLst>
          </p:cNvPr>
          <p:cNvSpPr>
            <a:spLocks noGrp="1"/>
          </p:cNvSpPr>
          <p:nvPr>
            <p:ph idx="1"/>
          </p:nvPr>
        </p:nvSpPr>
        <p:spPr>
          <a:xfrm>
            <a:off x="2589211" y="1816101"/>
            <a:ext cx="9031981" cy="4814916"/>
          </a:xfrm>
        </p:spPr>
        <p:txBody>
          <a:bodyPr>
            <a:normAutofit/>
          </a:bodyPr>
          <a:lstStyle/>
          <a:p>
            <a:pPr>
              <a:buFont typeface="Wingdings" pitchFamily="2" charset="2"/>
              <a:buChar char="Ø"/>
            </a:pPr>
            <a:r>
              <a:rPr lang="fr-FR" b="1" dirty="0"/>
              <a:t>8.709.241 €</a:t>
            </a:r>
            <a:r>
              <a:rPr lang="fr-FR" dirty="0"/>
              <a:t> financés via … </a:t>
            </a:r>
          </a:p>
          <a:p>
            <a:pPr lvl="2">
              <a:buFont typeface="Symbol" panose="05050102010706020507" pitchFamily="18" charset="2"/>
              <a:buChar char="Þ"/>
            </a:pPr>
            <a:endParaRPr lang="fr-FR" dirty="0"/>
          </a:p>
          <a:p>
            <a:pPr lvl="1">
              <a:buFont typeface="Wingdings" pitchFamily="2" charset="2"/>
              <a:buChar char="Ø"/>
            </a:pPr>
            <a:r>
              <a:rPr lang="fr-FR" dirty="0"/>
              <a:t>Emprunts : 5.409.206,50 € (balise respectée)</a:t>
            </a:r>
          </a:p>
          <a:p>
            <a:pPr lvl="1">
              <a:buFont typeface="Wingdings" pitchFamily="2" charset="2"/>
              <a:buChar char="Ø"/>
            </a:pPr>
            <a:endParaRPr lang="fr-FR" dirty="0"/>
          </a:p>
          <a:p>
            <a:pPr lvl="1">
              <a:buFont typeface="Wingdings" pitchFamily="2" charset="2"/>
              <a:buChar char="Ø"/>
            </a:pPr>
            <a:r>
              <a:rPr lang="fr-FR" dirty="0"/>
              <a:t>Subsides : 2.205.629,39 €</a:t>
            </a:r>
          </a:p>
          <a:p>
            <a:pPr lvl="1">
              <a:buFont typeface="Wingdings" pitchFamily="2" charset="2"/>
              <a:buChar char="Ø"/>
            </a:pPr>
            <a:endParaRPr lang="fr-FR" dirty="0"/>
          </a:p>
          <a:p>
            <a:pPr lvl="1">
              <a:buFont typeface="Wingdings" pitchFamily="2" charset="2"/>
              <a:buChar char="Ø"/>
            </a:pPr>
            <a:r>
              <a:rPr lang="fr-FR" dirty="0"/>
              <a:t>Fonds propres : 1.094.405,52 €</a:t>
            </a:r>
          </a:p>
          <a:p>
            <a:pPr marL="914400" lvl="2" indent="0">
              <a:buNone/>
            </a:pPr>
            <a:r>
              <a:rPr lang="fr-FR" dirty="0"/>
              <a:t>Dont des ventes de patrimoine pour une valeur estimée à 362.000 €.</a:t>
            </a:r>
          </a:p>
          <a:p>
            <a:pPr marL="914400" lvl="2" indent="0">
              <a:buNone/>
            </a:pPr>
            <a:r>
              <a:rPr lang="fr-FR" dirty="0"/>
              <a:t>&gt; Maison rue du </a:t>
            </a:r>
            <a:r>
              <a:rPr lang="fr-FR" dirty="0" err="1"/>
              <a:t>Rauysse</a:t>
            </a:r>
            <a:r>
              <a:rPr lang="fr-FR" dirty="0"/>
              <a:t>, cafétaria du </a:t>
            </a:r>
            <a:r>
              <a:rPr lang="fr-FR" dirty="0" err="1"/>
              <a:t>Quesval</a:t>
            </a:r>
            <a:r>
              <a:rPr lang="fr-FR" dirty="0"/>
              <a:t>, 1/5 du terrain de foot, etc.</a:t>
            </a:r>
          </a:p>
          <a:p>
            <a:pPr marL="914400" lvl="2" indent="0">
              <a:buNone/>
            </a:pPr>
            <a:endParaRPr lang="fr-FR" dirty="0"/>
          </a:p>
          <a:p>
            <a:pPr marL="914400" lvl="2" indent="0">
              <a:buNone/>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4640A2FE-D085-311B-A3BE-69DAD7FA169A}"/>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2341179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9" name="Titre 1">
            <a:extLst>
              <a:ext uri="{FF2B5EF4-FFF2-40B4-BE49-F238E27FC236}">
                <a16:creationId xmlns:a16="http://schemas.microsoft.com/office/drawing/2014/main" id="{E8F46A21-509D-A78B-C21E-70E68187E26D}"/>
              </a:ext>
            </a:extLst>
          </p:cNvPr>
          <p:cNvSpPr>
            <a:spLocks noGrp="1"/>
          </p:cNvSpPr>
          <p:nvPr>
            <p:ph type="title"/>
          </p:nvPr>
        </p:nvSpPr>
        <p:spPr>
          <a:xfrm>
            <a:off x="1972235" y="624110"/>
            <a:ext cx="9737165" cy="1280890"/>
          </a:xfrm>
        </p:spPr>
        <p:txBody>
          <a:bodyPr/>
          <a:lstStyle/>
          <a:p>
            <a:r>
              <a:rPr lang="fr-FR" b="1" dirty="0"/>
              <a:t>5. Budget communal 2025 </a:t>
            </a:r>
            <a:r>
              <a:rPr lang="fr-FR" dirty="0"/>
              <a:t>- extraordinaire</a:t>
            </a:r>
          </a:p>
        </p:txBody>
      </p:sp>
      <p:graphicFrame>
        <p:nvGraphicFramePr>
          <p:cNvPr id="10" name="Tableau 9">
            <a:extLst>
              <a:ext uri="{FF2B5EF4-FFF2-40B4-BE49-F238E27FC236}">
                <a16:creationId xmlns:a16="http://schemas.microsoft.com/office/drawing/2014/main" id="{0F8C3788-1402-62CA-B10A-69B21F26211E}"/>
              </a:ext>
            </a:extLst>
          </p:cNvPr>
          <p:cNvGraphicFramePr>
            <a:graphicFrameLocks noGrp="1"/>
          </p:cNvGraphicFramePr>
          <p:nvPr>
            <p:extLst>
              <p:ext uri="{D42A27DB-BD31-4B8C-83A1-F6EECF244321}">
                <p14:modId xmlns:p14="http://schemas.microsoft.com/office/powerpoint/2010/main" val="4074819170"/>
              </p:ext>
            </p:extLst>
          </p:nvPr>
        </p:nvGraphicFramePr>
        <p:xfrm>
          <a:off x="1625601" y="1443716"/>
          <a:ext cx="9879013" cy="3970567"/>
        </p:xfrm>
        <a:graphic>
          <a:graphicData uri="http://schemas.openxmlformats.org/drawingml/2006/table">
            <a:tbl>
              <a:tblPr/>
              <a:tblGrid>
                <a:gridCol w="1863700">
                  <a:extLst>
                    <a:ext uri="{9D8B030D-6E8A-4147-A177-3AD203B41FA5}">
                      <a16:colId xmlns:a16="http://schemas.microsoft.com/office/drawing/2014/main" val="3379267883"/>
                    </a:ext>
                  </a:extLst>
                </a:gridCol>
                <a:gridCol w="1415292">
                  <a:extLst>
                    <a:ext uri="{9D8B030D-6E8A-4147-A177-3AD203B41FA5}">
                      <a16:colId xmlns:a16="http://schemas.microsoft.com/office/drawing/2014/main" val="771333607"/>
                    </a:ext>
                  </a:extLst>
                </a:gridCol>
                <a:gridCol w="1261150">
                  <a:extLst>
                    <a:ext uri="{9D8B030D-6E8A-4147-A177-3AD203B41FA5}">
                      <a16:colId xmlns:a16="http://schemas.microsoft.com/office/drawing/2014/main" val="1979008843"/>
                    </a:ext>
                  </a:extLst>
                </a:gridCol>
                <a:gridCol w="1331215">
                  <a:extLst>
                    <a:ext uri="{9D8B030D-6E8A-4147-A177-3AD203B41FA5}">
                      <a16:colId xmlns:a16="http://schemas.microsoft.com/office/drawing/2014/main" val="2193732892"/>
                    </a:ext>
                  </a:extLst>
                </a:gridCol>
                <a:gridCol w="1331215">
                  <a:extLst>
                    <a:ext uri="{9D8B030D-6E8A-4147-A177-3AD203B41FA5}">
                      <a16:colId xmlns:a16="http://schemas.microsoft.com/office/drawing/2014/main" val="2022778535"/>
                    </a:ext>
                  </a:extLst>
                </a:gridCol>
                <a:gridCol w="1485355">
                  <a:extLst>
                    <a:ext uri="{9D8B030D-6E8A-4147-A177-3AD203B41FA5}">
                      <a16:colId xmlns:a16="http://schemas.microsoft.com/office/drawing/2014/main" val="1867890561"/>
                    </a:ext>
                  </a:extLst>
                </a:gridCol>
                <a:gridCol w="1191086">
                  <a:extLst>
                    <a:ext uri="{9D8B030D-6E8A-4147-A177-3AD203B41FA5}">
                      <a16:colId xmlns:a16="http://schemas.microsoft.com/office/drawing/2014/main" val="447599306"/>
                    </a:ext>
                  </a:extLst>
                </a:gridCol>
              </a:tblGrid>
              <a:tr h="261365">
                <a:tc>
                  <a:txBody>
                    <a:bodyPr/>
                    <a:lstStyle/>
                    <a:p>
                      <a:pPr algn="l" fontAlgn="b"/>
                      <a:endParaRPr lang="fr-BE" sz="1000" b="1" i="0" u="none" strike="noStrike" dirty="0">
                        <a:effectLst/>
                        <a:latin typeface="Arial" panose="020B0604020202020204" pitchFamily="34" charset="0"/>
                      </a:endParaRPr>
                    </a:p>
                  </a:txBody>
                  <a:tcPr marL="7588" marR="7588" marT="7588"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fr-BE" sz="1000" b="1" i="0" u="none" strike="noStrike" dirty="0">
                          <a:effectLst/>
                          <a:latin typeface="Arial" panose="020B0604020202020204" pitchFamily="34" charset="0"/>
                        </a:rPr>
                        <a:t>Solde disponible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fr-BE" sz="1000" b="1" i="0" u="none" strike="noStrike" dirty="0">
                          <a:effectLst/>
                          <a:latin typeface="Arial" panose="020B0604020202020204" pitchFamily="34" charset="0"/>
                        </a:rPr>
                        <a:t>Constitution par</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fr-BE" sz="1000" b="1" i="0" u="none" strike="noStrike">
                          <a:effectLst/>
                          <a:latin typeface="Arial" panose="020B0604020202020204" pitchFamily="34" charset="0"/>
                        </a:rPr>
                        <a:t>Constitution par</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fr-BE" sz="1000" b="1" i="0" u="none" strike="noStrike">
                          <a:effectLst/>
                          <a:latin typeface="Arial" panose="020B0604020202020204" pitchFamily="34" charset="0"/>
                        </a:rPr>
                        <a:t>Total</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fr-BE" sz="1000" b="1" i="0" u="none" strike="noStrike">
                          <a:effectLst/>
                          <a:latin typeface="Arial" panose="020B0604020202020204" pitchFamily="34" charset="0"/>
                        </a:rPr>
                        <a:t>Prélèvements</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tc>
                  <a:txBody>
                    <a:bodyPr/>
                    <a:lstStyle/>
                    <a:p>
                      <a:pPr algn="ctr" fontAlgn="b"/>
                      <a:r>
                        <a:rPr lang="fr-BE" sz="1000" b="1" i="0" u="none" strike="noStrike">
                          <a:effectLst/>
                          <a:latin typeface="Arial" panose="020B0604020202020204" pitchFamily="34" charset="0"/>
                        </a:rPr>
                        <a:t>Solde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3977775434"/>
                  </a:ext>
                </a:extLst>
              </a:tr>
              <a:tr h="261365">
                <a:tc>
                  <a:txBody>
                    <a:bodyPr/>
                    <a:lstStyle/>
                    <a:p>
                      <a:pPr algn="l" fontAlgn="b"/>
                      <a:endParaRPr lang="fr-BE" sz="1000" b="0" i="0" u="none" strike="noStrike" dirty="0">
                        <a:effectLst/>
                        <a:latin typeface="Arial" panose="020B0604020202020204" pitchFamily="34" charset="0"/>
                      </a:endParaRPr>
                    </a:p>
                  </a:txBody>
                  <a:tcPr marL="7588" marR="7588" marT="7588"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ctr" fontAlgn="b"/>
                      <a:r>
                        <a:rPr lang="fr-BE" sz="1000" b="1" i="0" u="none" strike="noStrike" dirty="0">
                          <a:effectLst/>
                          <a:latin typeface="Arial" panose="020B0604020202020204" pitchFamily="34" charset="0"/>
                        </a:rPr>
                        <a:t>Exercice </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b"/>
                      <a:r>
                        <a:rPr lang="fr-BE" sz="1000" b="1" i="0" u="none" strike="noStrike" dirty="0">
                          <a:effectLst/>
                          <a:latin typeface="Arial" panose="020B0604020202020204" pitchFamily="34" charset="0"/>
                        </a:rPr>
                        <a:t>Dépense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b"/>
                      <a:r>
                        <a:rPr lang="fr-BE" sz="1000" b="1" i="0" u="none" strike="noStrike" dirty="0">
                          <a:effectLst/>
                          <a:latin typeface="Arial" panose="020B0604020202020204" pitchFamily="34" charset="0"/>
                        </a:rPr>
                        <a:t>Dépense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b"/>
                      <a:r>
                        <a:rPr lang="fr-BE" sz="1000" b="1" i="0" u="none" strike="noStrike" dirty="0">
                          <a:effectLst/>
                          <a:latin typeface="Arial" panose="020B0604020202020204" pitchFamily="34" charset="0"/>
                        </a:rPr>
                        <a:t>Fonds de Réserve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b"/>
                      <a:r>
                        <a:rPr lang="fr-BE" sz="1000" b="1" i="0" u="none" strike="noStrike" dirty="0">
                          <a:effectLst/>
                          <a:latin typeface="Arial" panose="020B0604020202020204" pitchFamily="34" charset="0"/>
                        </a:rPr>
                        <a:t>Recette </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tc>
                  <a:txBody>
                    <a:bodyPr/>
                    <a:lstStyle/>
                    <a:p>
                      <a:pPr algn="ctr" fontAlgn="b"/>
                      <a:r>
                        <a:rPr lang="fr-BE" sz="1000" b="1" i="0" u="none" strike="noStrike">
                          <a:effectLst/>
                          <a:latin typeface="Arial" panose="020B0604020202020204" pitchFamily="34" charset="0"/>
                        </a:rPr>
                        <a:t>disponible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chemeClr val="bg1"/>
                    </a:solidFill>
                  </a:tcPr>
                </a:tc>
                <a:extLst>
                  <a:ext uri="{0D108BD9-81ED-4DB2-BD59-A6C34878D82A}">
                    <a16:rowId xmlns:a16="http://schemas.microsoft.com/office/drawing/2014/main" val="3299441931"/>
                  </a:ext>
                </a:extLst>
              </a:tr>
              <a:tr h="261365">
                <a:tc>
                  <a:txBody>
                    <a:bodyPr/>
                    <a:lstStyle/>
                    <a:p>
                      <a:pPr algn="l" fontAlgn="b"/>
                      <a:r>
                        <a:rPr lang="fr-BE" sz="1000" b="0" i="0" u="none" strike="noStrike" dirty="0">
                          <a:effectLst/>
                          <a:latin typeface="Arial" panose="020B0604020202020204" pitchFamily="34" charset="0"/>
                        </a:rPr>
                        <a:t> </a:t>
                      </a:r>
                    </a:p>
                  </a:txBody>
                  <a:tcPr marL="7588" marR="7588" marT="758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fr-BE" sz="1000" b="1" i="0" u="none" strike="noStrike" dirty="0">
                          <a:effectLst/>
                          <a:latin typeface="Arial" panose="020B0604020202020204" pitchFamily="34" charset="0"/>
                        </a:rPr>
                        <a:t>précédant</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BE" sz="1000" b="1" i="0" u="none" strike="noStrike">
                          <a:effectLst/>
                          <a:latin typeface="Arial" panose="020B0604020202020204" pitchFamily="34" charset="0"/>
                        </a:rPr>
                        <a:t>ORDINAIRE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BE" sz="1000" b="1" i="0" u="none" strike="noStrike">
                          <a:effectLst/>
                          <a:latin typeface="Arial" panose="020B0604020202020204" pitchFamily="34" charset="0"/>
                        </a:rPr>
                        <a:t>EXTRAORDINAIRE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BE" sz="1000" b="1" i="0" u="none" strike="noStrike">
                          <a:effectLst/>
                          <a:latin typeface="Arial" panose="020B0604020202020204" pitchFamily="34" charset="0"/>
                        </a:rPr>
                        <a:t>Extraordinaire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BE" sz="1000" b="1" i="0" u="none" strike="noStrike" dirty="0">
                          <a:effectLst/>
                          <a:latin typeface="Arial" panose="020B0604020202020204" pitchFamily="34" charset="0"/>
                        </a:rPr>
                        <a:t>Extraordinaire</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BE" sz="1000" b="0" i="0" u="none" strike="noStrike" dirty="0">
                          <a:effectLst/>
                          <a:latin typeface="Arial" panose="020B0604020202020204" pitchFamily="34" charset="0"/>
                        </a:rPr>
                        <a:t> </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7540740"/>
                  </a:ext>
                </a:extLst>
              </a:tr>
              <a:tr h="261365">
                <a:tc>
                  <a:txBody>
                    <a:bodyPr/>
                    <a:lstStyle/>
                    <a:p>
                      <a:pPr algn="ctr" fontAlgn="ctr"/>
                      <a:r>
                        <a:rPr lang="fr-BE" sz="1000" b="0" i="0" u="none" strike="noStrike">
                          <a:effectLst/>
                          <a:latin typeface="Arial" panose="020B0604020202020204" pitchFamily="34" charset="0"/>
                        </a:rPr>
                        <a:t>Compte 2020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1 238 835,93</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551 234,28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1 790 070,21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dirty="0">
                          <a:effectLst/>
                          <a:latin typeface="Arial" panose="020B0604020202020204" pitchFamily="34" charset="0"/>
                        </a:rPr>
                        <a:t>786 688,01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dirty="0">
                          <a:effectLst/>
                          <a:latin typeface="Arial" panose="020B0604020202020204" pitchFamily="34" charset="0"/>
                        </a:rPr>
                        <a:t>1 003 382,20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1894473"/>
                  </a:ext>
                </a:extLst>
              </a:tr>
              <a:tr h="261365">
                <a:tc>
                  <a:txBody>
                    <a:bodyPr/>
                    <a:lstStyle/>
                    <a:p>
                      <a:pPr algn="ctr" fontAlgn="ctr"/>
                      <a:r>
                        <a:rPr lang="fr-BE" sz="1000" b="0" i="0" u="none" strike="noStrike">
                          <a:effectLst/>
                          <a:latin typeface="Arial" panose="020B0604020202020204" pitchFamily="34" charset="0"/>
                        </a:rPr>
                        <a:t>Compte 2021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1 003 382,20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650 000,00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627 446,54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2 280 828,74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1 216 858,46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1 063 970,28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55637028"/>
                  </a:ext>
                </a:extLst>
              </a:tr>
              <a:tr h="335419">
                <a:tc>
                  <a:txBody>
                    <a:bodyPr/>
                    <a:lstStyle/>
                    <a:p>
                      <a:pPr algn="ctr" fontAlgn="ctr"/>
                      <a:r>
                        <a:rPr lang="fr-BE" sz="1000" b="0" i="0" u="none" strike="noStrike">
                          <a:effectLst/>
                          <a:latin typeface="Arial" panose="020B0604020202020204" pitchFamily="34" charset="0"/>
                        </a:rPr>
                        <a:t>Compte 2022</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1.063.970,28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79.797,00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229.874,51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1.373.641,79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999.595,70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374.046,09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82339918"/>
                  </a:ext>
                </a:extLst>
              </a:tr>
              <a:tr h="335419">
                <a:tc>
                  <a:txBody>
                    <a:bodyPr/>
                    <a:lstStyle/>
                    <a:p>
                      <a:pPr algn="ctr" fontAlgn="ctr"/>
                      <a:r>
                        <a:rPr lang="fr-BE" sz="1000" b="0" i="0" u="none" strike="noStrike">
                          <a:effectLst/>
                          <a:latin typeface="Arial" panose="020B0604020202020204" pitchFamily="34" charset="0"/>
                        </a:rPr>
                        <a:t>Compte 2023</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374.046,09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850.000,00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311.468,71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1.535.514,70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652.951,48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882.563,22</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89239596"/>
                  </a:ext>
                </a:extLst>
              </a:tr>
              <a:tr h="191668">
                <a:tc>
                  <a:txBody>
                    <a:bodyPr/>
                    <a:lstStyle/>
                    <a:p>
                      <a:pPr algn="l" fontAlgn="b"/>
                      <a:endParaRPr lang="fr-BE" sz="1000" b="0" i="0" u="none" strike="noStrike" dirty="0">
                        <a:effectLst/>
                        <a:latin typeface="Arial" panose="020B0604020202020204" pitchFamily="34" charset="0"/>
                      </a:endParaRPr>
                    </a:p>
                  </a:txBody>
                  <a:tcPr marL="113814"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tc>
                  <a:txBody>
                    <a:bodyPr/>
                    <a:lstStyle/>
                    <a:p>
                      <a:pPr algn="ctr" fontAlgn="b"/>
                      <a:r>
                        <a:rPr lang="fr-BE" sz="1000" b="0" i="0" u="none" strike="noStrike" dirty="0">
                          <a:effectLst/>
                          <a:latin typeface="Arial" panose="020B0604020202020204" pitchFamily="34" charset="0"/>
                        </a:rPr>
                        <a:t> </a:t>
                      </a:r>
                    </a:p>
                  </a:txBody>
                  <a:tcPr marL="7588" marR="7588" marT="758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tx1">
                        <a:lumMod val="50000"/>
                        <a:lumOff val="50000"/>
                      </a:schemeClr>
                    </a:solidFill>
                  </a:tcPr>
                </a:tc>
                <a:extLst>
                  <a:ext uri="{0D108BD9-81ED-4DB2-BD59-A6C34878D82A}">
                    <a16:rowId xmlns:a16="http://schemas.microsoft.com/office/drawing/2014/main" val="1794453729"/>
                  </a:ext>
                </a:extLst>
              </a:tr>
              <a:tr h="361554">
                <a:tc>
                  <a:txBody>
                    <a:bodyPr/>
                    <a:lstStyle/>
                    <a:p>
                      <a:pPr algn="ctr" fontAlgn="ctr"/>
                      <a:r>
                        <a:rPr lang="fr-BE" sz="1000" b="0" i="0" u="none" strike="noStrike">
                          <a:effectLst/>
                          <a:latin typeface="Arial" panose="020B0604020202020204" pitchFamily="34" charset="0"/>
                        </a:rPr>
                        <a:t>Budget initial 2024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dirty="0">
                          <a:effectLst/>
                          <a:latin typeface="Arial" panose="020B0604020202020204" pitchFamily="34" charset="0"/>
                        </a:rPr>
                        <a:t>977.502,86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100.000,00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1.077.502,86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960.453,61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117.049,25</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6393932"/>
                  </a:ext>
                </a:extLst>
              </a:tr>
              <a:tr h="361554">
                <a:tc>
                  <a:txBody>
                    <a:bodyPr/>
                    <a:lstStyle/>
                    <a:p>
                      <a:pPr algn="ctr" fontAlgn="ctr"/>
                      <a:r>
                        <a:rPr lang="fr-BE" sz="1000" b="0" i="0" u="none" strike="noStrike">
                          <a:effectLst/>
                          <a:latin typeface="Arial" panose="020B0604020202020204" pitchFamily="34" charset="0"/>
                        </a:rPr>
                        <a:t>MB1/2024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874.236,39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489.986,56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437.075,66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1.801.298,61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1.569.062,43</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232.236,18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835449"/>
                  </a:ext>
                </a:extLst>
              </a:tr>
              <a:tr h="359376">
                <a:tc>
                  <a:txBody>
                    <a:bodyPr/>
                    <a:lstStyle/>
                    <a:p>
                      <a:pPr algn="ctr" fontAlgn="ctr"/>
                      <a:r>
                        <a:rPr lang="fr-BE" sz="1000" b="0" i="0" u="none" strike="noStrike">
                          <a:effectLst/>
                          <a:latin typeface="Arial" panose="020B0604020202020204" pitchFamily="34" charset="0"/>
                        </a:rPr>
                        <a:t>MB2/2024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874.236,39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489.986,56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437.075,66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1.801.298,61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1.554.888,61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246.410,00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7961337"/>
                  </a:ext>
                </a:extLst>
              </a:tr>
              <a:tr h="359376">
                <a:tc>
                  <a:txBody>
                    <a:bodyPr/>
                    <a:lstStyle/>
                    <a:p>
                      <a:pPr algn="ctr" fontAlgn="ctr"/>
                      <a:r>
                        <a:rPr lang="fr-BE" sz="1000" b="0" i="0" u="none" strike="noStrike">
                          <a:effectLst/>
                          <a:latin typeface="Arial" panose="020B0604020202020204" pitchFamily="34" charset="0"/>
                        </a:rPr>
                        <a:t>MB3/2024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874.236,39</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489.986,56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446.075,66</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1.810.298,61</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1.712.020,28</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0" i="0" u="none" strike="noStrike">
                          <a:effectLst/>
                          <a:latin typeface="Arial" panose="020B0604020202020204" pitchFamily="34" charset="0"/>
                        </a:rPr>
                        <a:t>98.278,33</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41937338"/>
                  </a:ext>
                </a:extLst>
              </a:tr>
              <a:tr h="359376">
                <a:tc>
                  <a:txBody>
                    <a:bodyPr/>
                    <a:lstStyle/>
                    <a:p>
                      <a:pPr algn="ctr" fontAlgn="ctr"/>
                      <a:r>
                        <a:rPr lang="fr-BE" sz="1000" b="1" i="0" u="none" strike="noStrike">
                          <a:effectLst/>
                          <a:latin typeface="Arial" panose="020B0604020202020204" pitchFamily="34" charset="0"/>
                        </a:rPr>
                        <a:t>Budget initial 2025</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1" i="0" u="none" strike="noStrike">
                          <a:effectLst/>
                          <a:latin typeface="Arial" panose="020B0604020202020204" pitchFamily="34" charset="0"/>
                        </a:rPr>
                        <a:t>543.194,74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1" i="0" u="none" strike="noStrike">
                          <a:effectLst/>
                          <a:latin typeface="Arial" panose="020B0604020202020204" pitchFamily="34" charset="0"/>
                        </a:rPr>
                        <a:t>200.000,00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1" i="0" u="none" strike="noStrike">
                          <a:effectLst/>
                          <a:latin typeface="Arial" panose="020B0604020202020204" pitchFamily="34" charset="0"/>
                        </a:rPr>
                        <a:t>362.000,00</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1" i="0" u="none" strike="noStrike">
                          <a:effectLst/>
                          <a:latin typeface="Arial" panose="020B0604020202020204" pitchFamily="34" charset="0"/>
                        </a:rPr>
                        <a:t>1.105.194,74</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000" b="1" i="0" u="none" strike="noStrike" dirty="0">
                          <a:effectLst/>
                          <a:latin typeface="Arial" panose="020B0604020202020204" pitchFamily="34" charset="0"/>
                        </a:rPr>
                        <a:t>1.094.405,52</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BE" sz="1200" b="1" i="0" u="none" strike="noStrike" dirty="0">
                          <a:solidFill>
                            <a:srgbClr val="C00000"/>
                          </a:solidFill>
                          <a:effectLst/>
                          <a:latin typeface="Arial" panose="020B0604020202020204" pitchFamily="34" charset="0"/>
                        </a:rPr>
                        <a:t>10.789,22</a:t>
                      </a:r>
                    </a:p>
                  </a:txBody>
                  <a:tcPr marL="7588" marR="7588" marT="7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6150972"/>
                  </a:ext>
                </a:extLst>
              </a:tr>
            </a:tbl>
          </a:graphicData>
        </a:graphic>
      </p:graphicFrame>
    </p:spTree>
    <p:extLst>
      <p:ext uri="{BB962C8B-B14F-4D97-AF65-F5344CB8AC3E}">
        <p14:creationId xmlns:p14="http://schemas.microsoft.com/office/powerpoint/2010/main" val="2647114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8" name="ZoneTexte 7">
            <a:extLst>
              <a:ext uri="{FF2B5EF4-FFF2-40B4-BE49-F238E27FC236}">
                <a16:creationId xmlns:a16="http://schemas.microsoft.com/office/drawing/2014/main" id="{62305168-DE31-D012-4EBD-80FBD8C2640F}"/>
              </a:ext>
            </a:extLst>
          </p:cNvPr>
          <p:cNvSpPr txBox="1"/>
          <p:nvPr/>
        </p:nvSpPr>
        <p:spPr>
          <a:xfrm>
            <a:off x="6731000" y="1854200"/>
            <a:ext cx="184731" cy="369332"/>
          </a:xfrm>
          <a:prstGeom prst="rect">
            <a:avLst/>
          </a:prstGeom>
          <a:noFill/>
        </p:spPr>
        <p:txBody>
          <a:bodyPr wrap="none" rtlCol="0">
            <a:spAutoFit/>
          </a:bodyPr>
          <a:lstStyle/>
          <a:p>
            <a:endParaRPr lang="fr-FR" dirty="0"/>
          </a:p>
        </p:txBody>
      </p:sp>
      <p:sp>
        <p:nvSpPr>
          <p:cNvPr id="6" name="Titre 1">
            <a:extLst>
              <a:ext uri="{FF2B5EF4-FFF2-40B4-BE49-F238E27FC236}">
                <a16:creationId xmlns:a16="http://schemas.microsoft.com/office/drawing/2014/main" id="{2BD0A584-BABF-7C62-6E9E-DD2931723D4A}"/>
              </a:ext>
            </a:extLst>
          </p:cNvPr>
          <p:cNvSpPr>
            <a:spLocks noGrp="1"/>
          </p:cNvSpPr>
          <p:nvPr>
            <p:ph type="title"/>
          </p:nvPr>
        </p:nvSpPr>
        <p:spPr>
          <a:xfrm>
            <a:off x="2592925" y="624110"/>
            <a:ext cx="9116475" cy="1280890"/>
          </a:xfrm>
        </p:spPr>
        <p:txBody>
          <a:bodyPr/>
          <a:lstStyle/>
          <a:p>
            <a:r>
              <a:rPr lang="fr-FR" b="1" dirty="0"/>
              <a:t>5. Budget communal 2025 </a:t>
            </a:r>
            <a:r>
              <a:rPr lang="fr-FR" dirty="0"/>
              <a:t>- réserves</a:t>
            </a:r>
          </a:p>
        </p:txBody>
      </p:sp>
      <p:graphicFrame>
        <p:nvGraphicFramePr>
          <p:cNvPr id="10" name="Objet 9">
            <a:extLst>
              <a:ext uri="{FF2B5EF4-FFF2-40B4-BE49-F238E27FC236}">
                <a16:creationId xmlns:a16="http://schemas.microsoft.com/office/drawing/2014/main" id="{EC947126-E150-C883-0A63-F2C0C21E3BB9}"/>
              </a:ext>
            </a:extLst>
          </p:cNvPr>
          <p:cNvGraphicFramePr>
            <a:graphicFrameLocks noChangeAspect="1"/>
          </p:cNvGraphicFramePr>
          <p:nvPr>
            <p:extLst>
              <p:ext uri="{D42A27DB-BD31-4B8C-83A1-F6EECF244321}">
                <p14:modId xmlns:p14="http://schemas.microsoft.com/office/powerpoint/2010/main" val="3591494124"/>
              </p:ext>
            </p:extLst>
          </p:nvPr>
        </p:nvGraphicFramePr>
        <p:xfrm>
          <a:off x="781050" y="1486051"/>
          <a:ext cx="5464175" cy="4473575"/>
        </p:xfrm>
        <a:graphic>
          <a:graphicData uri="http://schemas.openxmlformats.org/presentationml/2006/ole">
            <mc:AlternateContent xmlns:mc="http://schemas.openxmlformats.org/markup-compatibility/2006">
              <mc:Choice xmlns:v="urn:schemas-microsoft-com:vml" Requires="v">
                <p:oleObj name="Worksheet" r:id="rId3" imgW="5463434" imgH="4472830" progId="Excel.Sheet.12">
                  <p:embed/>
                </p:oleObj>
              </mc:Choice>
              <mc:Fallback>
                <p:oleObj name="Worksheet" r:id="rId3" imgW="5463434" imgH="4472830" progId="Excel.Sheet.12">
                  <p:embed/>
                  <p:pic>
                    <p:nvPicPr>
                      <p:cNvPr id="10" name="Objet 9">
                        <a:extLst>
                          <a:ext uri="{FF2B5EF4-FFF2-40B4-BE49-F238E27FC236}">
                            <a16:creationId xmlns:a16="http://schemas.microsoft.com/office/drawing/2014/main" id="{EC947126-E150-C883-0A63-F2C0C21E3BB9}"/>
                          </a:ext>
                        </a:extLst>
                      </p:cNvPr>
                      <p:cNvPicPr/>
                      <p:nvPr/>
                    </p:nvPicPr>
                    <p:blipFill>
                      <a:blip r:embed="rId4"/>
                      <a:stretch>
                        <a:fillRect/>
                      </a:stretch>
                    </p:blipFill>
                    <p:spPr>
                      <a:xfrm>
                        <a:off x="781050" y="1486051"/>
                        <a:ext cx="5464175" cy="4473575"/>
                      </a:xfrm>
                      <a:prstGeom prst="rect">
                        <a:avLst/>
                      </a:prstGeom>
                      <a:solidFill>
                        <a:schemeClr val="bg1"/>
                      </a:solidFill>
                    </p:spPr>
                  </p:pic>
                </p:oleObj>
              </mc:Fallback>
            </mc:AlternateContent>
          </a:graphicData>
        </a:graphic>
      </p:graphicFrame>
      <p:graphicFrame>
        <p:nvGraphicFramePr>
          <p:cNvPr id="11" name="Objet 10">
            <a:extLst>
              <a:ext uri="{FF2B5EF4-FFF2-40B4-BE49-F238E27FC236}">
                <a16:creationId xmlns:a16="http://schemas.microsoft.com/office/drawing/2014/main" id="{D106E640-C639-1F6A-DCC6-B03E2B5F1D0D}"/>
              </a:ext>
            </a:extLst>
          </p:cNvPr>
          <p:cNvGraphicFramePr>
            <a:graphicFrameLocks noChangeAspect="1"/>
          </p:cNvGraphicFramePr>
          <p:nvPr>
            <p:extLst>
              <p:ext uri="{D42A27DB-BD31-4B8C-83A1-F6EECF244321}">
                <p14:modId xmlns:p14="http://schemas.microsoft.com/office/powerpoint/2010/main" val="2755945787"/>
              </p:ext>
            </p:extLst>
          </p:nvPr>
        </p:nvGraphicFramePr>
        <p:xfrm>
          <a:off x="6384681" y="1486051"/>
          <a:ext cx="5464175" cy="4106863"/>
        </p:xfrm>
        <a:graphic>
          <a:graphicData uri="http://schemas.openxmlformats.org/presentationml/2006/ole">
            <mc:AlternateContent xmlns:mc="http://schemas.openxmlformats.org/markup-compatibility/2006">
              <mc:Choice xmlns:v="urn:schemas-microsoft-com:vml" Requires="v">
                <p:oleObj name="Worksheet" r:id="rId5" imgW="5463434" imgH="4107164" progId="Excel.Sheet.12">
                  <p:embed/>
                </p:oleObj>
              </mc:Choice>
              <mc:Fallback>
                <p:oleObj name="Worksheet" r:id="rId5" imgW="5463434" imgH="4107164" progId="Excel.Sheet.12">
                  <p:embed/>
                  <p:pic>
                    <p:nvPicPr>
                      <p:cNvPr id="11" name="Objet 10">
                        <a:extLst>
                          <a:ext uri="{FF2B5EF4-FFF2-40B4-BE49-F238E27FC236}">
                            <a16:creationId xmlns:a16="http://schemas.microsoft.com/office/drawing/2014/main" id="{D106E640-C639-1F6A-DCC6-B03E2B5F1D0D}"/>
                          </a:ext>
                        </a:extLst>
                      </p:cNvPr>
                      <p:cNvPicPr/>
                      <p:nvPr/>
                    </p:nvPicPr>
                    <p:blipFill>
                      <a:blip r:embed="rId6"/>
                      <a:stretch>
                        <a:fillRect/>
                      </a:stretch>
                    </p:blipFill>
                    <p:spPr>
                      <a:xfrm>
                        <a:off x="6384681" y="1486051"/>
                        <a:ext cx="5464175" cy="4106863"/>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3372458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9087394-64C6-B9DC-5288-E2316DABEE4C}"/>
              </a:ext>
            </a:extLst>
          </p:cNvPr>
          <p:cNvSpPr>
            <a:spLocks noGrp="1"/>
          </p:cNvSpPr>
          <p:nvPr>
            <p:ph idx="1"/>
          </p:nvPr>
        </p:nvSpPr>
        <p:spPr>
          <a:xfrm>
            <a:off x="1936376" y="735106"/>
            <a:ext cx="9568236" cy="5176116"/>
          </a:xfrm>
        </p:spPr>
        <p:txBody>
          <a:bodyPr>
            <a:normAutofit lnSpcReduction="10000"/>
          </a:bodyPr>
          <a:lstStyle/>
          <a:p>
            <a:r>
              <a:rPr lang="fr-BE" sz="3600" dirty="0"/>
              <a:t>1. Informations</a:t>
            </a:r>
          </a:p>
          <a:p>
            <a:r>
              <a:rPr lang="fr-BE" sz="3600" dirty="0"/>
              <a:t>2. Prestation de serment d’Etienne </a:t>
            </a:r>
            <a:r>
              <a:rPr lang="fr-BE" sz="3600" dirty="0" err="1"/>
              <a:t>Defresne</a:t>
            </a:r>
            <a:r>
              <a:rPr lang="fr-BE" sz="3600" dirty="0"/>
              <a:t> en qualité de conseiller communal</a:t>
            </a:r>
          </a:p>
          <a:p>
            <a:r>
              <a:rPr lang="fr-BE" sz="3600" dirty="0"/>
              <a:t>3. Prestation de serment de Géraldine Biot-</a:t>
            </a:r>
            <a:r>
              <a:rPr lang="fr-BE" sz="3600" dirty="0" err="1"/>
              <a:t>Quevrin</a:t>
            </a:r>
            <a:r>
              <a:rPr lang="fr-BE" sz="3600" dirty="0"/>
              <a:t> en qualité de Présidente du CPAS</a:t>
            </a:r>
          </a:p>
          <a:p>
            <a:r>
              <a:rPr lang="fr-BE" sz="3600" dirty="0"/>
              <a:t>4. Approbation du PV de la dernière séance</a:t>
            </a:r>
          </a:p>
        </p:txBody>
      </p:sp>
      <p:pic>
        <p:nvPicPr>
          <p:cNvPr id="4" name="Image 3">
            <a:extLst>
              <a:ext uri="{FF2B5EF4-FFF2-40B4-BE49-F238E27FC236}">
                <a16:creationId xmlns:a16="http://schemas.microsoft.com/office/drawing/2014/main" id="{F1955D28-7E0C-7722-591D-4629E06E83CF}"/>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69861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0386E-3D83-D11F-45CE-CA361CEC5BF0}"/>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249B717A-C3BB-75F4-B0E7-E942FD488A43}"/>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8" name="ZoneTexte 7">
            <a:extLst>
              <a:ext uri="{FF2B5EF4-FFF2-40B4-BE49-F238E27FC236}">
                <a16:creationId xmlns:a16="http://schemas.microsoft.com/office/drawing/2014/main" id="{DB1FEA8E-19EB-3382-DAB4-46C8CF622CF0}"/>
              </a:ext>
            </a:extLst>
          </p:cNvPr>
          <p:cNvSpPr txBox="1"/>
          <p:nvPr/>
        </p:nvSpPr>
        <p:spPr>
          <a:xfrm>
            <a:off x="6731000" y="1854200"/>
            <a:ext cx="184731" cy="369332"/>
          </a:xfrm>
          <a:prstGeom prst="rect">
            <a:avLst/>
          </a:prstGeom>
          <a:noFill/>
        </p:spPr>
        <p:txBody>
          <a:bodyPr wrap="none" rtlCol="0">
            <a:spAutoFit/>
          </a:bodyPr>
          <a:lstStyle/>
          <a:p>
            <a:endParaRPr lang="fr-FR" dirty="0"/>
          </a:p>
        </p:txBody>
      </p:sp>
      <p:sp>
        <p:nvSpPr>
          <p:cNvPr id="6" name="Titre 1">
            <a:extLst>
              <a:ext uri="{FF2B5EF4-FFF2-40B4-BE49-F238E27FC236}">
                <a16:creationId xmlns:a16="http://schemas.microsoft.com/office/drawing/2014/main" id="{6C89DD00-AC90-2F3F-5236-53CBD8EE8B16}"/>
              </a:ext>
            </a:extLst>
          </p:cNvPr>
          <p:cNvSpPr>
            <a:spLocks noGrp="1"/>
          </p:cNvSpPr>
          <p:nvPr>
            <p:ph type="title"/>
          </p:nvPr>
        </p:nvSpPr>
        <p:spPr>
          <a:xfrm>
            <a:off x="2592925" y="624110"/>
            <a:ext cx="9116475" cy="1280890"/>
          </a:xfrm>
        </p:spPr>
        <p:txBody>
          <a:bodyPr/>
          <a:lstStyle/>
          <a:p>
            <a:r>
              <a:rPr lang="fr-FR" b="1" dirty="0"/>
              <a:t>5. Budget communal 2025 </a:t>
            </a:r>
            <a:r>
              <a:rPr lang="fr-FR" dirty="0"/>
              <a:t>- provisions</a:t>
            </a:r>
          </a:p>
        </p:txBody>
      </p:sp>
      <p:graphicFrame>
        <p:nvGraphicFramePr>
          <p:cNvPr id="3" name="Objet 2">
            <a:extLst>
              <a:ext uri="{FF2B5EF4-FFF2-40B4-BE49-F238E27FC236}">
                <a16:creationId xmlns:a16="http://schemas.microsoft.com/office/drawing/2014/main" id="{918ADFCB-6115-2E60-C0A6-48D8B72937DA}"/>
              </a:ext>
            </a:extLst>
          </p:cNvPr>
          <p:cNvGraphicFramePr>
            <a:graphicFrameLocks noChangeAspect="1"/>
          </p:cNvGraphicFramePr>
          <p:nvPr>
            <p:extLst>
              <p:ext uri="{D42A27DB-BD31-4B8C-83A1-F6EECF244321}">
                <p14:modId xmlns:p14="http://schemas.microsoft.com/office/powerpoint/2010/main" val="2715659564"/>
              </p:ext>
            </p:extLst>
          </p:nvPr>
        </p:nvGraphicFramePr>
        <p:xfrm>
          <a:off x="2592925" y="1555750"/>
          <a:ext cx="8479140" cy="3759200"/>
        </p:xfrm>
        <a:graphic>
          <a:graphicData uri="http://schemas.openxmlformats.org/presentationml/2006/ole">
            <mc:AlternateContent xmlns:mc="http://schemas.openxmlformats.org/markup-compatibility/2006">
              <mc:Choice xmlns:v="urn:schemas-microsoft-com:vml" Requires="v">
                <p:oleObj name="Worksheet" r:id="rId3" imgW="5463434" imgH="2423066" progId="Excel.Sheet.12">
                  <p:embed/>
                </p:oleObj>
              </mc:Choice>
              <mc:Fallback>
                <p:oleObj name="Worksheet" r:id="rId3" imgW="5463434" imgH="2423066" progId="Excel.Sheet.12">
                  <p:embed/>
                  <p:pic>
                    <p:nvPicPr>
                      <p:cNvPr id="3" name="Objet 2">
                        <a:extLst>
                          <a:ext uri="{FF2B5EF4-FFF2-40B4-BE49-F238E27FC236}">
                            <a16:creationId xmlns:a16="http://schemas.microsoft.com/office/drawing/2014/main" id="{918ADFCB-6115-2E60-C0A6-48D8B72937DA}"/>
                          </a:ext>
                        </a:extLst>
                      </p:cNvPr>
                      <p:cNvPicPr/>
                      <p:nvPr/>
                    </p:nvPicPr>
                    <p:blipFill>
                      <a:blip r:embed="rId4"/>
                      <a:stretch>
                        <a:fillRect/>
                      </a:stretch>
                    </p:blipFill>
                    <p:spPr>
                      <a:xfrm>
                        <a:off x="2592925" y="1555750"/>
                        <a:ext cx="8479140" cy="3759200"/>
                      </a:xfrm>
                      <a:prstGeom prst="rect">
                        <a:avLst/>
                      </a:prstGeom>
                      <a:solidFill>
                        <a:schemeClr val="bg1"/>
                      </a:solidFill>
                    </p:spPr>
                  </p:pic>
                </p:oleObj>
              </mc:Fallback>
            </mc:AlternateContent>
          </a:graphicData>
        </a:graphic>
      </p:graphicFrame>
      <p:sp>
        <p:nvSpPr>
          <p:cNvPr id="5" name="ZoneTexte 4">
            <a:extLst>
              <a:ext uri="{FF2B5EF4-FFF2-40B4-BE49-F238E27FC236}">
                <a16:creationId xmlns:a16="http://schemas.microsoft.com/office/drawing/2014/main" id="{C913A4FD-901B-0582-F193-B0BAA00149FC}"/>
              </a:ext>
            </a:extLst>
          </p:cNvPr>
          <p:cNvSpPr txBox="1"/>
          <p:nvPr/>
        </p:nvSpPr>
        <p:spPr>
          <a:xfrm>
            <a:off x="2097088" y="5555046"/>
            <a:ext cx="7389812" cy="338554"/>
          </a:xfrm>
          <a:prstGeom prst="rect">
            <a:avLst/>
          </a:prstGeom>
          <a:noFill/>
        </p:spPr>
        <p:txBody>
          <a:bodyPr wrap="square">
            <a:spAutoFit/>
          </a:bodyPr>
          <a:lstStyle/>
          <a:p>
            <a:pPr lvl="1"/>
            <a:r>
              <a:rPr lang="fr-FR" sz="1600" dirty="0"/>
              <a:t>+ 800.000 € environ du fonds de pension des mandataires</a:t>
            </a:r>
          </a:p>
        </p:txBody>
      </p:sp>
    </p:spTree>
    <p:extLst>
      <p:ext uri="{BB962C8B-B14F-4D97-AF65-F5344CB8AC3E}">
        <p14:creationId xmlns:p14="http://schemas.microsoft.com/office/powerpoint/2010/main" val="51199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DEE86-B248-1C94-BC78-9A1ACFC67349}"/>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4D054982-7247-DD97-AC73-0DCF2B015BA4}"/>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8" name="ZoneTexte 7">
            <a:extLst>
              <a:ext uri="{FF2B5EF4-FFF2-40B4-BE49-F238E27FC236}">
                <a16:creationId xmlns:a16="http://schemas.microsoft.com/office/drawing/2014/main" id="{75B57D63-DC58-7F49-696E-7CC129D1EDDB}"/>
              </a:ext>
            </a:extLst>
          </p:cNvPr>
          <p:cNvSpPr txBox="1"/>
          <p:nvPr/>
        </p:nvSpPr>
        <p:spPr>
          <a:xfrm>
            <a:off x="6731000" y="1854200"/>
            <a:ext cx="184731" cy="369332"/>
          </a:xfrm>
          <a:prstGeom prst="rect">
            <a:avLst/>
          </a:prstGeom>
          <a:noFill/>
        </p:spPr>
        <p:txBody>
          <a:bodyPr wrap="none" rtlCol="0">
            <a:spAutoFit/>
          </a:bodyPr>
          <a:lstStyle/>
          <a:p>
            <a:endParaRPr lang="fr-FR" dirty="0"/>
          </a:p>
        </p:txBody>
      </p:sp>
      <p:sp>
        <p:nvSpPr>
          <p:cNvPr id="6" name="Titre 1">
            <a:extLst>
              <a:ext uri="{FF2B5EF4-FFF2-40B4-BE49-F238E27FC236}">
                <a16:creationId xmlns:a16="http://schemas.microsoft.com/office/drawing/2014/main" id="{220551CA-8734-D1E6-FF56-DCC0F620B61D}"/>
              </a:ext>
            </a:extLst>
          </p:cNvPr>
          <p:cNvSpPr>
            <a:spLocks noGrp="1"/>
          </p:cNvSpPr>
          <p:nvPr>
            <p:ph type="title"/>
          </p:nvPr>
        </p:nvSpPr>
        <p:spPr>
          <a:xfrm>
            <a:off x="2592925" y="624110"/>
            <a:ext cx="9116475" cy="1280890"/>
          </a:xfrm>
        </p:spPr>
        <p:txBody>
          <a:bodyPr/>
          <a:lstStyle/>
          <a:p>
            <a:r>
              <a:rPr lang="fr-FR" b="1" dirty="0"/>
              <a:t>… et pour l’avenir ?</a:t>
            </a:r>
            <a:endParaRPr lang="fr-FR" dirty="0"/>
          </a:p>
        </p:txBody>
      </p:sp>
      <p:graphicFrame>
        <p:nvGraphicFramePr>
          <p:cNvPr id="9" name="Graphique 8">
            <a:extLst>
              <a:ext uri="{FF2B5EF4-FFF2-40B4-BE49-F238E27FC236}">
                <a16:creationId xmlns:a16="http://schemas.microsoft.com/office/drawing/2014/main" id="{E6EAC4EB-9967-EE87-ECA1-97F9FCC8C81D}"/>
              </a:ext>
            </a:extLst>
          </p:cNvPr>
          <p:cNvGraphicFramePr>
            <a:graphicFrameLocks/>
          </p:cNvGraphicFramePr>
          <p:nvPr>
            <p:extLst>
              <p:ext uri="{D42A27DB-BD31-4B8C-83A1-F6EECF244321}">
                <p14:modId xmlns:p14="http://schemas.microsoft.com/office/powerpoint/2010/main" val="4255710173"/>
              </p:ext>
            </p:extLst>
          </p:nvPr>
        </p:nvGraphicFramePr>
        <p:xfrm>
          <a:off x="1911789" y="1971552"/>
          <a:ext cx="4575810" cy="30175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phique 9">
            <a:extLst>
              <a:ext uri="{FF2B5EF4-FFF2-40B4-BE49-F238E27FC236}">
                <a16:creationId xmlns:a16="http://schemas.microsoft.com/office/drawing/2014/main" id="{0EC2AFCC-E50C-49CE-B689-583DF21ED585}"/>
              </a:ext>
            </a:extLst>
          </p:cNvPr>
          <p:cNvGraphicFramePr>
            <a:graphicFrameLocks/>
          </p:cNvGraphicFramePr>
          <p:nvPr>
            <p:extLst>
              <p:ext uri="{D42A27DB-BD31-4B8C-83A1-F6EECF244321}">
                <p14:modId xmlns:p14="http://schemas.microsoft.com/office/powerpoint/2010/main" val="3571607824"/>
              </p:ext>
            </p:extLst>
          </p:nvPr>
        </p:nvGraphicFramePr>
        <p:xfrm>
          <a:off x="6792399" y="1977560"/>
          <a:ext cx="4564380" cy="30175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9562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09274-636B-2AD8-22C9-4B47643C5E47}"/>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81A38A94-ED61-9172-42D1-BE2FF7FBCDE9}"/>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8" name="ZoneTexte 7">
            <a:extLst>
              <a:ext uri="{FF2B5EF4-FFF2-40B4-BE49-F238E27FC236}">
                <a16:creationId xmlns:a16="http://schemas.microsoft.com/office/drawing/2014/main" id="{CD205325-005B-71D0-3F79-20C3D1FF121B}"/>
              </a:ext>
            </a:extLst>
          </p:cNvPr>
          <p:cNvSpPr txBox="1"/>
          <p:nvPr/>
        </p:nvSpPr>
        <p:spPr>
          <a:xfrm>
            <a:off x="6731000" y="1854200"/>
            <a:ext cx="184731" cy="369332"/>
          </a:xfrm>
          <a:prstGeom prst="rect">
            <a:avLst/>
          </a:prstGeom>
          <a:noFill/>
        </p:spPr>
        <p:txBody>
          <a:bodyPr wrap="none" rtlCol="0">
            <a:spAutoFit/>
          </a:bodyPr>
          <a:lstStyle/>
          <a:p>
            <a:endParaRPr lang="fr-FR" dirty="0"/>
          </a:p>
        </p:txBody>
      </p:sp>
      <p:sp>
        <p:nvSpPr>
          <p:cNvPr id="6" name="Titre 1">
            <a:extLst>
              <a:ext uri="{FF2B5EF4-FFF2-40B4-BE49-F238E27FC236}">
                <a16:creationId xmlns:a16="http://schemas.microsoft.com/office/drawing/2014/main" id="{2B4B1E83-D7DF-AA08-F7C8-52B5C1B9762E}"/>
              </a:ext>
            </a:extLst>
          </p:cNvPr>
          <p:cNvSpPr>
            <a:spLocks noGrp="1"/>
          </p:cNvSpPr>
          <p:nvPr>
            <p:ph type="title"/>
          </p:nvPr>
        </p:nvSpPr>
        <p:spPr>
          <a:xfrm>
            <a:off x="2592925" y="624110"/>
            <a:ext cx="9116475" cy="1280890"/>
          </a:xfrm>
        </p:spPr>
        <p:txBody>
          <a:bodyPr/>
          <a:lstStyle/>
          <a:p>
            <a:r>
              <a:rPr lang="fr-FR" b="1" dirty="0"/>
              <a:t>… et pour l’avenir ?</a:t>
            </a:r>
            <a:endParaRPr lang="fr-FR" dirty="0"/>
          </a:p>
        </p:txBody>
      </p:sp>
      <p:graphicFrame>
        <p:nvGraphicFramePr>
          <p:cNvPr id="11" name="Graphique 10">
            <a:extLst>
              <a:ext uri="{FF2B5EF4-FFF2-40B4-BE49-F238E27FC236}">
                <a16:creationId xmlns:a16="http://schemas.microsoft.com/office/drawing/2014/main" id="{A3630C11-54EA-69EE-6EEC-B2CF0923FAA7}"/>
              </a:ext>
            </a:extLst>
          </p:cNvPr>
          <p:cNvGraphicFramePr>
            <a:graphicFrameLocks/>
          </p:cNvGraphicFramePr>
          <p:nvPr>
            <p:extLst>
              <p:ext uri="{D42A27DB-BD31-4B8C-83A1-F6EECF244321}">
                <p14:modId xmlns:p14="http://schemas.microsoft.com/office/powerpoint/2010/main" val="2685327175"/>
              </p:ext>
            </p:extLst>
          </p:nvPr>
        </p:nvGraphicFramePr>
        <p:xfrm>
          <a:off x="2028480" y="2223532"/>
          <a:ext cx="4794885" cy="32605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raphique 11">
            <a:extLst>
              <a:ext uri="{FF2B5EF4-FFF2-40B4-BE49-F238E27FC236}">
                <a16:creationId xmlns:a16="http://schemas.microsoft.com/office/drawing/2014/main" id="{D12E513B-18D8-927A-DC94-4901593525E3}"/>
              </a:ext>
            </a:extLst>
          </p:cNvPr>
          <p:cNvGraphicFramePr>
            <a:graphicFrameLocks/>
          </p:cNvGraphicFramePr>
          <p:nvPr>
            <p:extLst>
              <p:ext uri="{D42A27DB-BD31-4B8C-83A1-F6EECF244321}">
                <p14:modId xmlns:p14="http://schemas.microsoft.com/office/powerpoint/2010/main" val="3320315090"/>
              </p:ext>
            </p:extLst>
          </p:nvPr>
        </p:nvGraphicFramePr>
        <p:xfrm>
          <a:off x="7076370" y="2223532"/>
          <a:ext cx="4772486" cy="3268505"/>
        </p:xfrm>
        <a:graphic>
          <a:graphicData uri="http://schemas.openxmlformats.org/drawingml/2006/chart">
            <c:chart xmlns:c="http://schemas.openxmlformats.org/drawingml/2006/chart" xmlns:r="http://schemas.openxmlformats.org/officeDocument/2006/relationships" r:id="rId4"/>
          </a:graphicData>
        </a:graphic>
      </p:graphicFrame>
      <p:sp>
        <p:nvSpPr>
          <p:cNvPr id="3" name="ZoneTexte 2">
            <a:extLst>
              <a:ext uri="{FF2B5EF4-FFF2-40B4-BE49-F238E27FC236}">
                <a16:creationId xmlns:a16="http://schemas.microsoft.com/office/drawing/2014/main" id="{F0A3D29F-ABB5-FD98-C843-B4310F8E4196}"/>
              </a:ext>
            </a:extLst>
          </p:cNvPr>
          <p:cNvSpPr txBox="1"/>
          <p:nvPr/>
        </p:nvSpPr>
        <p:spPr>
          <a:xfrm>
            <a:off x="2217738" y="1616187"/>
            <a:ext cx="6099174" cy="455189"/>
          </a:xfrm>
          <a:prstGeom prst="rect">
            <a:avLst/>
          </a:prstGeom>
          <a:noFill/>
        </p:spPr>
        <p:txBody>
          <a:bodyPr wrap="square">
            <a:spAutoFit/>
          </a:bodyPr>
          <a:lstStyle/>
          <a:p>
            <a:pPr lvl="1">
              <a:lnSpc>
                <a:spcPct val="150000"/>
              </a:lnSpc>
            </a:pPr>
            <a:r>
              <a:rPr lang="fr-FR" b="1" u="sng" dirty="0"/>
              <a:t>Si</a:t>
            </a:r>
            <a:r>
              <a:rPr lang="fr-FR" dirty="0"/>
              <a:t> tout se réalise en 2025 :</a:t>
            </a:r>
          </a:p>
        </p:txBody>
      </p:sp>
      <p:sp>
        <p:nvSpPr>
          <p:cNvPr id="5" name="ZoneTexte 4">
            <a:extLst>
              <a:ext uri="{FF2B5EF4-FFF2-40B4-BE49-F238E27FC236}">
                <a16:creationId xmlns:a16="http://schemas.microsoft.com/office/drawing/2014/main" id="{9C1F3DC0-57D4-1129-A248-20293590AF1E}"/>
              </a:ext>
            </a:extLst>
          </p:cNvPr>
          <p:cNvSpPr txBox="1"/>
          <p:nvPr/>
        </p:nvSpPr>
        <p:spPr>
          <a:xfrm>
            <a:off x="2465388" y="5721110"/>
            <a:ext cx="7389812" cy="830997"/>
          </a:xfrm>
          <a:prstGeom prst="rect">
            <a:avLst/>
          </a:prstGeom>
          <a:noFill/>
        </p:spPr>
        <p:txBody>
          <a:bodyPr wrap="square">
            <a:spAutoFit/>
          </a:bodyPr>
          <a:lstStyle/>
          <a:p>
            <a:pPr lvl="1"/>
            <a:r>
              <a:rPr lang="fr-FR" sz="1600" dirty="0"/>
              <a:t>… sans compter les 2 autres « gros » projets lancés sous la précédente législature mais pas encore intégrés au budget, ni les réfections de voiries qui s’annoncent.</a:t>
            </a:r>
          </a:p>
        </p:txBody>
      </p:sp>
      <p:sp>
        <p:nvSpPr>
          <p:cNvPr id="7" name="ZoneTexte 6">
            <a:extLst>
              <a:ext uri="{FF2B5EF4-FFF2-40B4-BE49-F238E27FC236}">
                <a16:creationId xmlns:a16="http://schemas.microsoft.com/office/drawing/2014/main" id="{0A478B1D-43B2-D7F4-486F-AC3E47FCB766}"/>
              </a:ext>
            </a:extLst>
          </p:cNvPr>
          <p:cNvSpPr txBox="1"/>
          <p:nvPr/>
        </p:nvSpPr>
        <p:spPr>
          <a:xfrm>
            <a:off x="3835400" y="2744357"/>
            <a:ext cx="3505553" cy="430887"/>
          </a:xfrm>
          <a:prstGeom prst="rect">
            <a:avLst/>
          </a:prstGeom>
          <a:noFill/>
        </p:spPr>
        <p:txBody>
          <a:bodyPr wrap="square">
            <a:spAutoFit/>
          </a:bodyPr>
          <a:lstStyle/>
          <a:p>
            <a:pPr algn="ctr"/>
            <a:r>
              <a:rPr lang="fr-FR" sz="1100" dirty="0">
                <a:solidFill>
                  <a:srgbClr val="C00000"/>
                </a:solidFill>
                <a:sym typeface="Wingdings" panose="05000000000000000000" pitchFamily="2" charset="2"/>
              </a:rPr>
              <a:t> </a:t>
            </a:r>
            <a:r>
              <a:rPr lang="fr-FR" sz="1100" dirty="0">
                <a:solidFill>
                  <a:srgbClr val="C00000"/>
                </a:solidFill>
              </a:rPr>
              <a:t>Mali budget 2024 + nouveaux emprunts de  2025</a:t>
            </a:r>
          </a:p>
        </p:txBody>
      </p:sp>
    </p:spTree>
    <p:extLst>
      <p:ext uri="{BB962C8B-B14F-4D97-AF65-F5344CB8AC3E}">
        <p14:creationId xmlns:p14="http://schemas.microsoft.com/office/powerpoint/2010/main" val="3558198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B588-CA80-E5D6-9724-C7A5DFCF96B8}"/>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CD5FA060-7C8A-721B-6B7C-7BEF26E64785}"/>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8" name="ZoneTexte 7">
            <a:extLst>
              <a:ext uri="{FF2B5EF4-FFF2-40B4-BE49-F238E27FC236}">
                <a16:creationId xmlns:a16="http://schemas.microsoft.com/office/drawing/2014/main" id="{0BABC409-E0C7-1E4B-D218-67A7D9EE9F03}"/>
              </a:ext>
            </a:extLst>
          </p:cNvPr>
          <p:cNvSpPr txBox="1"/>
          <p:nvPr/>
        </p:nvSpPr>
        <p:spPr>
          <a:xfrm>
            <a:off x="6731000" y="1854200"/>
            <a:ext cx="184731" cy="369332"/>
          </a:xfrm>
          <a:prstGeom prst="rect">
            <a:avLst/>
          </a:prstGeom>
          <a:noFill/>
        </p:spPr>
        <p:txBody>
          <a:bodyPr wrap="none" rtlCol="0">
            <a:spAutoFit/>
          </a:bodyPr>
          <a:lstStyle/>
          <a:p>
            <a:endParaRPr lang="fr-FR" dirty="0"/>
          </a:p>
        </p:txBody>
      </p:sp>
      <p:sp>
        <p:nvSpPr>
          <p:cNvPr id="6" name="Titre 1">
            <a:extLst>
              <a:ext uri="{FF2B5EF4-FFF2-40B4-BE49-F238E27FC236}">
                <a16:creationId xmlns:a16="http://schemas.microsoft.com/office/drawing/2014/main" id="{8AD91C16-6A1C-33C2-277B-AF6B4B81F3CE}"/>
              </a:ext>
            </a:extLst>
          </p:cNvPr>
          <p:cNvSpPr>
            <a:spLocks noGrp="1"/>
          </p:cNvSpPr>
          <p:nvPr>
            <p:ph type="title"/>
          </p:nvPr>
        </p:nvSpPr>
        <p:spPr>
          <a:xfrm>
            <a:off x="2592925" y="624110"/>
            <a:ext cx="9116475" cy="1280890"/>
          </a:xfrm>
        </p:spPr>
        <p:txBody>
          <a:bodyPr/>
          <a:lstStyle/>
          <a:p>
            <a:r>
              <a:rPr lang="fr-FR" b="1" dirty="0"/>
              <a:t>… et pour l’avenir ?</a:t>
            </a:r>
            <a:endParaRPr lang="fr-FR" dirty="0"/>
          </a:p>
        </p:txBody>
      </p:sp>
      <p:sp>
        <p:nvSpPr>
          <p:cNvPr id="2" name="Espace réservé du contenu 2">
            <a:extLst>
              <a:ext uri="{FF2B5EF4-FFF2-40B4-BE49-F238E27FC236}">
                <a16:creationId xmlns:a16="http://schemas.microsoft.com/office/drawing/2014/main" id="{515AD4D9-58AC-B649-6346-63893476BFD4}"/>
              </a:ext>
            </a:extLst>
          </p:cNvPr>
          <p:cNvSpPr>
            <a:spLocks noGrp="1"/>
          </p:cNvSpPr>
          <p:nvPr>
            <p:ph idx="1"/>
          </p:nvPr>
        </p:nvSpPr>
        <p:spPr>
          <a:xfrm>
            <a:off x="2589211" y="1816101"/>
            <a:ext cx="9031981" cy="4814916"/>
          </a:xfrm>
        </p:spPr>
        <p:txBody>
          <a:bodyPr>
            <a:normAutofit/>
          </a:bodyPr>
          <a:lstStyle/>
          <a:p>
            <a:pPr>
              <a:lnSpc>
                <a:spcPct val="150000"/>
              </a:lnSpc>
              <a:buFont typeface="Wingdings" pitchFamily="2" charset="2"/>
              <a:buChar char="Ø"/>
            </a:pPr>
            <a:r>
              <a:rPr lang="fr-FR" b="1" dirty="0" err="1"/>
              <a:t>Cfr</a:t>
            </a:r>
            <a:r>
              <a:rPr lang="fr-FR" b="1" dirty="0"/>
              <a:t> Déclaration de Politique Générale</a:t>
            </a:r>
          </a:p>
          <a:p>
            <a:pPr lvl="1">
              <a:lnSpc>
                <a:spcPct val="150000"/>
              </a:lnSpc>
              <a:buFont typeface="Wingdings" pitchFamily="2" charset="2"/>
              <a:buChar char="Ø"/>
            </a:pPr>
            <a:r>
              <a:rPr lang="fr-FR" dirty="0"/>
              <a:t>Priorisation des projets</a:t>
            </a:r>
          </a:p>
          <a:p>
            <a:pPr lvl="1">
              <a:lnSpc>
                <a:spcPct val="150000"/>
              </a:lnSpc>
              <a:buFont typeface="Wingdings" pitchFamily="2" charset="2"/>
              <a:buChar char="Ø"/>
            </a:pPr>
            <a:r>
              <a:rPr lang="fr-FR" dirty="0"/>
              <a:t>Planification rigoureuse &amp; soutenable </a:t>
            </a:r>
          </a:p>
          <a:p>
            <a:pPr lvl="1">
              <a:lnSpc>
                <a:spcPct val="150000"/>
              </a:lnSpc>
              <a:buFont typeface="Wingdings" pitchFamily="2" charset="2"/>
              <a:buChar char="Ø"/>
            </a:pPr>
            <a:r>
              <a:rPr lang="fr-FR" dirty="0"/>
              <a:t>Optimalisation financière de </a:t>
            </a:r>
            <a:br>
              <a:rPr lang="fr-FR" dirty="0"/>
            </a:br>
            <a:r>
              <a:rPr lang="fr-FR" dirty="0"/>
              <a:t>chaque investissement (subsides)</a:t>
            </a:r>
          </a:p>
          <a:p>
            <a:pPr marL="914400" lvl="2" indent="0">
              <a:buNone/>
            </a:pPr>
            <a:endParaRPr lang="fr-FR" dirty="0"/>
          </a:p>
          <a:p>
            <a:pPr lvl="1">
              <a:buFont typeface="Wingdings" pitchFamily="2" charset="2"/>
              <a:buChar char="Ø"/>
            </a:pPr>
            <a:endParaRPr lang="fr-FR" dirty="0"/>
          </a:p>
          <a:p>
            <a:pPr lvl="1">
              <a:buFont typeface="Wingdings" pitchFamily="2" charset="2"/>
              <a:buChar char="Ø"/>
            </a:pPr>
            <a:endParaRPr lang="fr-FR" dirty="0"/>
          </a:p>
        </p:txBody>
      </p:sp>
      <p:graphicFrame>
        <p:nvGraphicFramePr>
          <p:cNvPr id="3" name="Diagramme 2">
            <a:extLst>
              <a:ext uri="{FF2B5EF4-FFF2-40B4-BE49-F238E27FC236}">
                <a16:creationId xmlns:a16="http://schemas.microsoft.com/office/drawing/2014/main" id="{DC5873EE-AA55-F92A-CF96-F44E13ADEC20}"/>
              </a:ext>
            </a:extLst>
          </p:cNvPr>
          <p:cNvGraphicFramePr/>
          <p:nvPr>
            <p:extLst>
              <p:ext uri="{D42A27DB-BD31-4B8C-83A1-F6EECF244321}">
                <p14:modId xmlns:p14="http://schemas.microsoft.com/office/powerpoint/2010/main" val="4195123712"/>
              </p:ext>
            </p:extLst>
          </p:nvPr>
        </p:nvGraphicFramePr>
        <p:xfrm>
          <a:off x="7309196" y="2160032"/>
          <a:ext cx="4356100" cy="3355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que 6" descr="Avertissement avec un remplissage uni">
            <a:extLst>
              <a:ext uri="{FF2B5EF4-FFF2-40B4-BE49-F238E27FC236}">
                <a16:creationId xmlns:a16="http://schemas.microsoft.com/office/drawing/2014/main" id="{0697A769-3B8C-54B7-26F8-04FE01D45B5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27856" y="4671210"/>
            <a:ext cx="1562680" cy="1562680"/>
          </a:xfrm>
          <a:prstGeom prst="rect">
            <a:avLst/>
          </a:prstGeom>
        </p:spPr>
      </p:pic>
    </p:spTree>
    <p:extLst>
      <p:ext uri="{BB962C8B-B14F-4D97-AF65-F5344CB8AC3E}">
        <p14:creationId xmlns:p14="http://schemas.microsoft.com/office/powerpoint/2010/main" val="1250620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4B5F9C1-917A-6C5B-53BB-3231BF9906B7}"/>
              </a:ext>
            </a:extLst>
          </p:cNvPr>
          <p:cNvSpPr>
            <a:spLocks noGrp="1"/>
          </p:cNvSpPr>
          <p:nvPr>
            <p:ph idx="1"/>
          </p:nvPr>
        </p:nvSpPr>
        <p:spPr>
          <a:xfrm>
            <a:off x="2043953" y="869576"/>
            <a:ext cx="9460659" cy="5041646"/>
          </a:xfrm>
        </p:spPr>
        <p:txBody>
          <a:bodyPr>
            <a:normAutofit/>
          </a:bodyPr>
          <a:lstStyle/>
          <a:p>
            <a:r>
              <a:rPr lang="fr-BE" sz="2400" dirty="0"/>
              <a:t>(6. Vote des 12</a:t>
            </a:r>
            <a:r>
              <a:rPr lang="fr-BE" sz="2400" baseline="30000" dirty="0"/>
              <a:t>e</a:t>
            </a:r>
            <a:r>
              <a:rPr lang="fr-BE" sz="2400" dirty="0"/>
              <a:t> provisoires)</a:t>
            </a:r>
          </a:p>
          <a:p>
            <a:r>
              <a:rPr lang="fr-BE" sz="2400" dirty="0"/>
              <a:t>7. Dotation communale 2025 à la zone de secours DINAPHI (pompiers - </a:t>
            </a:r>
            <a:r>
              <a:rPr lang="fr-FR" sz="2400" b="1" dirty="0"/>
              <a:t>372.507,87 €</a:t>
            </a:r>
            <a:r>
              <a:rPr lang="fr-FR" sz="2400" dirty="0"/>
              <a:t>)</a:t>
            </a:r>
          </a:p>
          <a:p>
            <a:r>
              <a:rPr lang="fr-FR" sz="2400" dirty="0"/>
              <a:t>8. Dotation communale 2025 à la zone de police de la </a:t>
            </a:r>
            <a:r>
              <a:rPr lang="fr-FR" sz="2400" dirty="0" err="1"/>
              <a:t>Haute-Meuse</a:t>
            </a:r>
            <a:r>
              <a:rPr lang="fr-FR" sz="2400" dirty="0"/>
              <a:t> (</a:t>
            </a:r>
            <a:r>
              <a:rPr lang="fr-FR" sz="2400" b="1" dirty="0"/>
              <a:t>829.741,81 €</a:t>
            </a:r>
            <a:r>
              <a:rPr lang="fr-FR" sz="2400" dirty="0"/>
              <a:t>) </a:t>
            </a:r>
          </a:p>
          <a:p>
            <a:r>
              <a:rPr lang="fr-FR" sz="2400" dirty="0"/>
              <a:t>9. Mode de répartition de la représentation du conseil communal (intercommunales, commissions, etc.)</a:t>
            </a:r>
          </a:p>
          <a:p>
            <a:r>
              <a:rPr lang="fr-FR" sz="2400" dirty="0"/>
              <a:t>10. Déclarations d’apparentement des membres du conseil communal</a:t>
            </a:r>
          </a:p>
          <a:p>
            <a:r>
              <a:rPr lang="fr-FR" sz="2400" dirty="0"/>
              <a:t>11. Désignation des représentants communaux dans diverses assemblées</a:t>
            </a:r>
          </a:p>
          <a:p>
            <a:endParaRPr lang="fr-BE" dirty="0"/>
          </a:p>
        </p:txBody>
      </p:sp>
      <p:pic>
        <p:nvPicPr>
          <p:cNvPr id="4" name="Image 3">
            <a:extLst>
              <a:ext uri="{FF2B5EF4-FFF2-40B4-BE49-F238E27FC236}">
                <a16:creationId xmlns:a16="http://schemas.microsoft.com/office/drawing/2014/main" id="{C5B2EC8B-C656-BEAE-E889-C7A8E6D4B708}"/>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6" name="Flèche : courbe vers la droite 5">
            <a:extLst>
              <a:ext uri="{FF2B5EF4-FFF2-40B4-BE49-F238E27FC236}">
                <a16:creationId xmlns:a16="http://schemas.microsoft.com/office/drawing/2014/main" id="{1BF2AA78-27E2-6C09-017C-F796B6C9332D}"/>
              </a:ext>
            </a:extLst>
          </p:cNvPr>
          <p:cNvSpPr/>
          <p:nvPr/>
        </p:nvSpPr>
        <p:spPr>
          <a:xfrm>
            <a:off x="1527586" y="4128246"/>
            <a:ext cx="579120" cy="1008529"/>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Tree>
    <p:extLst>
      <p:ext uri="{BB962C8B-B14F-4D97-AF65-F5344CB8AC3E}">
        <p14:creationId xmlns:p14="http://schemas.microsoft.com/office/powerpoint/2010/main" val="339657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CF8B822-AC3E-DF4B-27C2-AAA8D1FB18EF}"/>
              </a:ext>
            </a:extLst>
          </p:cNvPr>
          <p:cNvSpPr>
            <a:spLocks noGrp="1"/>
          </p:cNvSpPr>
          <p:nvPr>
            <p:ph idx="1"/>
          </p:nvPr>
        </p:nvSpPr>
        <p:spPr>
          <a:xfrm>
            <a:off x="1999129" y="717176"/>
            <a:ext cx="9505483" cy="5194046"/>
          </a:xfrm>
        </p:spPr>
        <p:txBody>
          <a:bodyPr>
            <a:normAutofit lnSpcReduction="10000"/>
          </a:bodyPr>
          <a:lstStyle/>
          <a:p>
            <a:r>
              <a:rPr lang="fr-FR" sz="2800" dirty="0"/>
              <a:t>12. Renouvellement de la Commission Communale de l’Aménagement du Territoire et de la Mobilité (CCATM)</a:t>
            </a:r>
          </a:p>
          <a:p>
            <a:pPr marL="0" indent="0">
              <a:buNone/>
            </a:pPr>
            <a:endParaRPr lang="fr-BE" sz="2800" dirty="0"/>
          </a:p>
          <a:p>
            <a:r>
              <a:rPr lang="fr-BE" sz="2800" dirty="0"/>
              <a:t>13. Délégation au collège communal en matière d’octroi et de renouvellement de concessions dans les cimetières (mandature 2024-2030)</a:t>
            </a:r>
          </a:p>
          <a:p>
            <a:pPr marL="0" indent="0">
              <a:buNone/>
            </a:pPr>
            <a:endParaRPr lang="fr-BE" sz="2800" dirty="0"/>
          </a:p>
          <a:p>
            <a:r>
              <a:rPr lang="fr-BE" sz="2800" dirty="0"/>
              <a:t>14. Délégation au collège communal en matière de personnel non-enseignant (nomination, recrutement, fin de contrat)</a:t>
            </a:r>
          </a:p>
          <a:p>
            <a:endParaRPr lang="fr-BE" dirty="0"/>
          </a:p>
        </p:txBody>
      </p:sp>
      <p:pic>
        <p:nvPicPr>
          <p:cNvPr id="4" name="Image 3">
            <a:extLst>
              <a:ext uri="{FF2B5EF4-FFF2-40B4-BE49-F238E27FC236}">
                <a16:creationId xmlns:a16="http://schemas.microsoft.com/office/drawing/2014/main" id="{E34C79EF-B9A3-4A28-8864-18591E7F00E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3545135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EA17F329-D662-045A-8817-1CD7F8B3413D}"/>
              </a:ext>
            </a:extLst>
          </p:cNvPr>
          <p:cNvSpPr>
            <a:spLocks noGrp="1"/>
          </p:cNvSpPr>
          <p:nvPr>
            <p:ph type="title"/>
          </p:nvPr>
        </p:nvSpPr>
        <p:spPr/>
        <p:txBody>
          <a:bodyPr>
            <a:normAutofit fontScale="90000"/>
          </a:bodyPr>
          <a:lstStyle/>
          <a:p>
            <a:r>
              <a:rPr lang="fr-FR" dirty="0"/>
              <a:t>15. Déclassement et cession d’1 surface du domaine public « Rochers de </a:t>
            </a:r>
            <a:r>
              <a:rPr lang="fr-FR" dirty="0" err="1"/>
              <a:t>Fidevoye</a:t>
            </a:r>
            <a:r>
              <a:rPr lang="fr-FR" dirty="0"/>
              <a:t> » (1)</a:t>
            </a:r>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8" name="Image 7" descr="Une image contenant Photographie aérienne, Vue plongeante, plein air, Conception urbaine&#10;&#10;Description générée automatiquement">
            <a:extLst>
              <a:ext uri="{FF2B5EF4-FFF2-40B4-BE49-F238E27FC236}">
                <a16:creationId xmlns:a16="http://schemas.microsoft.com/office/drawing/2014/main" id="{1B9896A4-B60F-E3BF-EFBE-8D70078CC551}"/>
              </a:ext>
            </a:extLst>
          </p:cNvPr>
          <p:cNvPicPr>
            <a:picLocks noChangeAspect="1"/>
          </p:cNvPicPr>
          <p:nvPr/>
        </p:nvPicPr>
        <p:blipFill>
          <a:blip r:embed="rId3"/>
          <a:stretch>
            <a:fillRect/>
          </a:stretch>
        </p:blipFill>
        <p:spPr>
          <a:xfrm>
            <a:off x="2567675" y="1739204"/>
            <a:ext cx="7772400" cy="5010307"/>
          </a:xfrm>
          <a:prstGeom prst="rect">
            <a:avLst/>
          </a:prstGeom>
        </p:spPr>
      </p:pic>
    </p:spTree>
    <p:extLst>
      <p:ext uri="{BB962C8B-B14F-4D97-AF65-F5344CB8AC3E}">
        <p14:creationId xmlns:p14="http://schemas.microsoft.com/office/powerpoint/2010/main" val="3883743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AD6E0-32AC-C816-AA9A-80A9AC136F0A}"/>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32884403-D6E5-5E6C-CDC8-B164907F90FE}"/>
              </a:ext>
            </a:extLst>
          </p:cNvPr>
          <p:cNvSpPr>
            <a:spLocks noGrp="1"/>
          </p:cNvSpPr>
          <p:nvPr>
            <p:ph type="title"/>
          </p:nvPr>
        </p:nvSpPr>
        <p:spPr/>
        <p:txBody>
          <a:bodyPr>
            <a:normAutofit fontScale="90000"/>
          </a:bodyPr>
          <a:lstStyle/>
          <a:p>
            <a:r>
              <a:rPr lang="fr-FR" dirty="0"/>
              <a:t>15. Déclassement et cession d’1 surface du domaine public « Rochers de </a:t>
            </a:r>
            <a:r>
              <a:rPr lang="fr-FR" dirty="0" err="1"/>
              <a:t>Fidevoye</a:t>
            </a:r>
            <a:r>
              <a:rPr lang="fr-FR" dirty="0"/>
              <a:t> » (2)</a:t>
            </a:r>
          </a:p>
        </p:txBody>
      </p:sp>
      <p:sp>
        <p:nvSpPr>
          <p:cNvPr id="6" name="Espace réservé du contenu 5">
            <a:extLst>
              <a:ext uri="{FF2B5EF4-FFF2-40B4-BE49-F238E27FC236}">
                <a16:creationId xmlns:a16="http://schemas.microsoft.com/office/drawing/2014/main" id="{4C6B24F8-A0F2-0E5E-4049-8DF93BD0AB5D}"/>
              </a:ext>
            </a:extLst>
          </p:cNvPr>
          <p:cNvSpPr>
            <a:spLocks noGrp="1"/>
          </p:cNvSpPr>
          <p:nvPr>
            <p:ph idx="1"/>
          </p:nvPr>
        </p:nvSpPr>
        <p:spPr>
          <a:xfrm>
            <a:off x="2589212" y="2133600"/>
            <a:ext cx="8915400" cy="4287748"/>
          </a:xfrm>
        </p:spPr>
        <p:txBody>
          <a:bodyPr>
            <a:normAutofit/>
          </a:bodyPr>
          <a:lstStyle/>
          <a:p>
            <a:r>
              <a:rPr lang="fr-FR" dirty="0"/>
              <a:t>La portion sud de la voirie actuelle dites des « Rochers de </a:t>
            </a:r>
            <a:r>
              <a:rPr lang="fr-FR" dirty="0" err="1"/>
              <a:t>Fidevoye</a:t>
            </a:r>
            <a:r>
              <a:rPr lang="fr-FR" dirty="0"/>
              <a:t> » a été aménagée par la SNCB / </a:t>
            </a:r>
            <a:r>
              <a:rPr lang="fr-FR" dirty="0" err="1"/>
              <a:t>Infrabel</a:t>
            </a:r>
            <a:r>
              <a:rPr lang="fr-FR" dirty="0"/>
              <a:t> lors de la fermeture du PN de </a:t>
            </a:r>
            <a:r>
              <a:rPr lang="fr-FR" dirty="0" err="1"/>
              <a:t>Fidevoye</a:t>
            </a:r>
            <a:r>
              <a:rPr lang="fr-FR" dirty="0"/>
              <a:t> &gt; ceci explique le très large domaine public (jusqu’à 12m à certains endroits) sur lequel la voirie a été établie</a:t>
            </a:r>
          </a:p>
        </p:txBody>
      </p:sp>
      <p:pic>
        <p:nvPicPr>
          <p:cNvPr id="4" name="Image 3">
            <a:extLst>
              <a:ext uri="{FF2B5EF4-FFF2-40B4-BE49-F238E27FC236}">
                <a16:creationId xmlns:a16="http://schemas.microsoft.com/office/drawing/2014/main" id="{C84A0AF7-3B8D-14B9-9E20-8885894EEE8B}"/>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3" name="Image 2" descr="Une image contenant carte, texte&#10;&#10;Description générée automatiquement">
            <a:extLst>
              <a:ext uri="{FF2B5EF4-FFF2-40B4-BE49-F238E27FC236}">
                <a16:creationId xmlns:a16="http://schemas.microsoft.com/office/drawing/2014/main" id="{5D122F2A-1BEB-B77D-6156-60C6C900BCEB}"/>
              </a:ext>
            </a:extLst>
          </p:cNvPr>
          <p:cNvPicPr>
            <a:picLocks noChangeAspect="1"/>
          </p:cNvPicPr>
          <p:nvPr/>
        </p:nvPicPr>
        <p:blipFill>
          <a:blip r:embed="rId3"/>
          <a:stretch>
            <a:fillRect/>
          </a:stretch>
        </p:blipFill>
        <p:spPr>
          <a:xfrm>
            <a:off x="2589212" y="3346450"/>
            <a:ext cx="3901956" cy="2997200"/>
          </a:xfrm>
          <a:prstGeom prst="rect">
            <a:avLst/>
          </a:prstGeom>
        </p:spPr>
      </p:pic>
      <p:pic>
        <p:nvPicPr>
          <p:cNvPr id="8" name="Image 7" descr="Une image contenant carte, Photographie aérienne, Vue plongeante, aérien&#10;&#10;Description générée automatiquement">
            <a:extLst>
              <a:ext uri="{FF2B5EF4-FFF2-40B4-BE49-F238E27FC236}">
                <a16:creationId xmlns:a16="http://schemas.microsoft.com/office/drawing/2014/main" id="{B889A146-971D-55BE-A945-D32E6C0170D6}"/>
              </a:ext>
            </a:extLst>
          </p:cNvPr>
          <p:cNvPicPr>
            <a:picLocks noChangeAspect="1"/>
          </p:cNvPicPr>
          <p:nvPr/>
        </p:nvPicPr>
        <p:blipFill>
          <a:blip r:embed="rId4"/>
          <a:stretch>
            <a:fillRect/>
          </a:stretch>
        </p:blipFill>
        <p:spPr>
          <a:xfrm>
            <a:off x="6672287" y="3344514"/>
            <a:ext cx="3595664" cy="2999136"/>
          </a:xfrm>
          <a:prstGeom prst="rect">
            <a:avLst/>
          </a:prstGeom>
        </p:spPr>
      </p:pic>
    </p:spTree>
    <p:extLst>
      <p:ext uri="{BB962C8B-B14F-4D97-AF65-F5344CB8AC3E}">
        <p14:creationId xmlns:p14="http://schemas.microsoft.com/office/powerpoint/2010/main" val="1540380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4C61-9443-5F19-59F6-7F5F05D97646}"/>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30F7DF17-2B65-1DB8-B86A-AD7385C280A3}"/>
              </a:ext>
            </a:extLst>
          </p:cNvPr>
          <p:cNvSpPr>
            <a:spLocks noGrp="1"/>
          </p:cNvSpPr>
          <p:nvPr>
            <p:ph type="title"/>
          </p:nvPr>
        </p:nvSpPr>
        <p:spPr/>
        <p:txBody>
          <a:bodyPr>
            <a:normAutofit fontScale="90000"/>
          </a:bodyPr>
          <a:lstStyle/>
          <a:p>
            <a:r>
              <a:rPr lang="fr-FR" dirty="0"/>
              <a:t>15. Déclassement et cession d’1 surface du domaine public « Rochers de </a:t>
            </a:r>
            <a:r>
              <a:rPr lang="fr-FR" dirty="0" err="1"/>
              <a:t>Fidevoye</a:t>
            </a:r>
            <a:r>
              <a:rPr lang="fr-FR" dirty="0"/>
              <a:t> » (3)</a:t>
            </a:r>
          </a:p>
        </p:txBody>
      </p:sp>
      <p:sp>
        <p:nvSpPr>
          <p:cNvPr id="6" name="Espace réservé du contenu 5">
            <a:extLst>
              <a:ext uri="{FF2B5EF4-FFF2-40B4-BE49-F238E27FC236}">
                <a16:creationId xmlns:a16="http://schemas.microsoft.com/office/drawing/2014/main" id="{7BF71CC5-138A-059B-48F5-5D8A32DBD40D}"/>
              </a:ext>
            </a:extLst>
          </p:cNvPr>
          <p:cNvSpPr>
            <a:spLocks noGrp="1"/>
          </p:cNvSpPr>
          <p:nvPr>
            <p:ph idx="1"/>
          </p:nvPr>
        </p:nvSpPr>
        <p:spPr>
          <a:xfrm>
            <a:off x="2589212" y="2133600"/>
            <a:ext cx="8915400" cy="4287748"/>
          </a:xfrm>
        </p:spPr>
        <p:txBody>
          <a:bodyPr>
            <a:normAutofit lnSpcReduction="10000"/>
          </a:bodyPr>
          <a:lstStyle/>
          <a:p>
            <a:r>
              <a:rPr lang="fr-FR" dirty="0"/>
              <a:t>Projet immobilier sur une division du terrain constituant le domaine du Château Bel-Air (partie ouest de la division)</a:t>
            </a:r>
          </a:p>
          <a:p>
            <a:r>
              <a:rPr lang="fr-FR" dirty="0"/>
              <a:t>« l’excédent » de voirie constitue un obstacle à la réalisation du projet (pas d’accès direct à la voirie publique + utilité de l’excédent en vue de créer des stationnements privés)</a:t>
            </a:r>
          </a:p>
          <a:p>
            <a:r>
              <a:rPr lang="fr-FR" dirty="0"/>
              <a:t>Le domaine public résiduel (d’une largeur minimale de 5,6m) permettra de réaliser un cheminement piétons de 1,8m de large </a:t>
            </a:r>
          </a:p>
          <a:p>
            <a:r>
              <a:rPr lang="fr-FR" dirty="0"/>
              <a:t>Demande d’accord </a:t>
            </a:r>
          </a:p>
          <a:p>
            <a:pPr lvl="1"/>
            <a:r>
              <a:rPr lang="fr-FR" dirty="0"/>
              <a:t>Pour déclasser la parcelle pré-cadastrée ci-après</a:t>
            </a:r>
          </a:p>
          <a:p>
            <a:pPr lvl="1"/>
            <a:r>
              <a:rPr lang="fr-FR" dirty="0"/>
              <a:t>Pour –de manière conditionnelle- céder la parcelle (devenue partie du domaine privé communal) aux propriétaires de la parcelle du projet immobilier</a:t>
            </a:r>
          </a:p>
          <a:p>
            <a:r>
              <a:rPr lang="fr-FR" dirty="0"/>
              <a:t>La cession / vente ne se fera que dans l’hypothèse de l’octroi du permis d’urbanisme pour le projet</a:t>
            </a:r>
          </a:p>
        </p:txBody>
      </p:sp>
      <p:pic>
        <p:nvPicPr>
          <p:cNvPr id="4" name="Image 3">
            <a:extLst>
              <a:ext uri="{FF2B5EF4-FFF2-40B4-BE49-F238E27FC236}">
                <a16:creationId xmlns:a16="http://schemas.microsoft.com/office/drawing/2014/main" id="{1D10A3C9-B52E-2A5B-8C88-12497FF42345}"/>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528826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16B9D-08EF-2722-56AD-6D3148D66E7B}"/>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FC707395-7AF4-7684-9450-1FB7BD633240}"/>
              </a:ext>
            </a:extLst>
          </p:cNvPr>
          <p:cNvPicPr>
            <a:picLocks noChangeAspect="1"/>
          </p:cNvPicPr>
          <p:nvPr/>
        </p:nvPicPr>
        <p:blipFill>
          <a:blip r:embed="rId2"/>
          <a:stretch>
            <a:fillRect/>
          </a:stretch>
        </p:blipFill>
        <p:spPr>
          <a:xfrm>
            <a:off x="10340075" y="5648626"/>
            <a:ext cx="1508781" cy="982391"/>
          </a:xfrm>
          <a:prstGeom prst="rect">
            <a:avLst/>
          </a:prstGeom>
        </p:spPr>
      </p:pic>
      <p:sp>
        <p:nvSpPr>
          <p:cNvPr id="11" name="Rectangle 10">
            <a:extLst>
              <a:ext uri="{FF2B5EF4-FFF2-40B4-BE49-F238E27FC236}">
                <a16:creationId xmlns:a16="http://schemas.microsoft.com/office/drawing/2014/main" id="{AC70FF89-6D02-BC55-0725-9807CF07E065}"/>
              </a:ext>
            </a:extLst>
          </p:cNvPr>
          <p:cNvSpPr/>
          <p:nvPr/>
        </p:nvSpPr>
        <p:spPr>
          <a:xfrm>
            <a:off x="3254644" y="5052447"/>
            <a:ext cx="2781796" cy="18055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12" descr="Une image contenant carte, Photographie aérienne, Vue plongeante, plein air&#10;&#10;Description générée automatiquement">
            <a:extLst>
              <a:ext uri="{FF2B5EF4-FFF2-40B4-BE49-F238E27FC236}">
                <a16:creationId xmlns:a16="http://schemas.microsoft.com/office/drawing/2014/main" id="{1F7006C1-791C-3EC9-4ABE-F2E1F5B62EFE}"/>
              </a:ext>
            </a:extLst>
          </p:cNvPr>
          <p:cNvPicPr>
            <a:picLocks noChangeAspect="1"/>
          </p:cNvPicPr>
          <p:nvPr/>
        </p:nvPicPr>
        <p:blipFill>
          <a:blip r:embed="rId3"/>
          <a:stretch>
            <a:fillRect/>
          </a:stretch>
        </p:blipFill>
        <p:spPr>
          <a:xfrm>
            <a:off x="0" y="1885883"/>
            <a:ext cx="7772400" cy="4972117"/>
          </a:xfrm>
          <a:prstGeom prst="rect">
            <a:avLst/>
          </a:prstGeom>
        </p:spPr>
      </p:pic>
      <p:pic>
        <p:nvPicPr>
          <p:cNvPr id="14" name="Image 13" descr="Une image contenant texte, diagramme, Plan, Parallèle&#10;&#10;Description générée automatiquement">
            <a:extLst>
              <a:ext uri="{FF2B5EF4-FFF2-40B4-BE49-F238E27FC236}">
                <a16:creationId xmlns:a16="http://schemas.microsoft.com/office/drawing/2014/main" id="{A3443F0C-0CDB-13E7-1D46-4B345B5B13CE}"/>
              </a:ext>
            </a:extLst>
          </p:cNvPr>
          <p:cNvPicPr>
            <a:picLocks noChangeAspect="1"/>
          </p:cNvPicPr>
          <p:nvPr/>
        </p:nvPicPr>
        <p:blipFill>
          <a:blip r:embed="rId4"/>
          <a:stretch>
            <a:fillRect/>
          </a:stretch>
        </p:blipFill>
        <p:spPr>
          <a:xfrm rot="5400000">
            <a:off x="6565094" y="1231094"/>
            <a:ext cx="6856602" cy="4397210"/>
          </a:xfrm>
          <a:prstGeom prst="rect">
            <a:avLst/>
          </a:prstGeom>
        </p:spPr>
      </p:pic>
      <p:sp>
        <p:nvSpPr>
          <p:cNvPr id="15" name="Rectangle 14">
            <a:extLst>
              <a:ext uri="{FF2B5EF4-FFF2-40B4-BE49-F238E27FC236}">
                <a16:creationId xmlns:a16="http://schemas.microsoft.com/office/drawing/2014/main" id="{DFDE9CC9-D949-13CB-A07A-EBAB762AB36A}"/>
              </a:ext>
            </a:extLst>
          </p:cNvPr>
          <p:cNvSpPr/>
          <p:nvPr/>
        </p:nvSpPr>
        <p:spPr>
          <a:xfrm>
            <a:off x="9410204" y="5052447"/>
            <a:ext cx="2781796" cy="18055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Titre 6">
            <a:extLst>
              <a:ext uri="{FF2B5EF4-FFF2-40B4-BE49-F238E27FC236}">
                <a16:creationId xmlns:a16="http://schemas.microsoft.com/office/drawing/2014/main" id="{34DA8522-39D8-D2DA-54F9-799F87D001A2}"/>
              </a:ext>
            </a:extLst>
          </p:cNvPr>
          <p:cNvSpPr>
            <a:spLocks noGrp="1"/>
          </p:cNvSpPr>
          <p:nvPr>
            <p:ph type="title"/>
          </p:nvPr>
        </p:nvSpPr>
        <p:spPr>
          <a:xfrm>
            <a:off x="1606550" y="439960"/>
            <a:ext cx="6164181" cy="1280890"/>
          </a:xfrm>
        </p:spPr>
        <p:txBody>
          <a:bodyPr>
            <a:normAutofit/>
          </a:bodyPr>
          <a:lstStyle/>
          <a:p>
            <a:r>
              <a:rPr lang="fr-FR" sz="2400" dirty="0"/>
              <a:t>15. Déclassement et cession d’1 surface du domaine public « Rochers de </a:t>
            </a:r>
            <a:r>
              <a:rPr lang="fr-FR" sz="2400" dirty="0" err="1"/>
              <a:t>Fidevoye</a:t>
            </a:r>
            <a:r>
              <a:rPr lang="fr-FR" sz="2400" dirty="0"/>
              <a:t> » (3)</a:t>
            </a:r>
          </a:p>
        </p:txBody>
      </p:sp>
    </p:spTree>
    <p:extLst>
      <p:ext uri="{BB962C8B-B14F-4D97-AF65-F5344CB8AC3E}">
        <p14:creationId xmlns:p14="http://schemas.microsoft.com/office/powerpoint/2010/main" val="93344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a:xfrm>
            <a:off x="2323071" y="624110"/>
            <a:ext cx="9181542" cy="982268"/>
          </a:xfrm>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1650641"/>
            <a:ext cx="9031981" cy="4743981"/>
          </a:xfrm>
        </p:spPr>
        <p:txBody>
          <a:bodyPr>
            <a:normAutofit fontScale="92500" lnSpcReduction="10000"/>
          </a:bodyPr>
          <a:lstStyle/>
          <a:p>
            <a:pPr>
              <a:buFont typeface="Wingdings" pitchFamily="2" charset="2"/>
              <a:buChar char="Ø"/>
            </a:pPr>
            <a:r>
              <a:rPr lang="fr-FR" b="1" dirty="0"/>
              <a:t>Contexte général</a:t>
            </a:r>
          </a:p>
          <a:p>
            <a:pPr lvl="1">
              <a:buFont typeface="Wingdings" pitchFamily="2" charset="2"/>
              <a:buChar char="Ø"/>
            </a:pPr>
            <a:r>
              <a:rPr lang="fr-FR" dirty="0"/>
              <a:t>Service Finances – Direction financière</a:t>
            </a:r>
          </a:p>
          <a:p>
            <a:pPr lvl="1">
              <a:buFont typeface="Wingdings" pitchFamily="2" charset="2"/>
              <a:buChar char="Ø"/>
            </a:pPr>
            <a:r>
              <a:rPr lang="fr-FR" dirty="0"/>
              <a:t>Transition politique – délai très court</a:t>
            </a:r>
            <a:endParaRPr lang="fr-FR" sz="800" dirty="0"/>
          </a:p>
          <a:p>
            <a:pPr lvl="2">
              <a:buFont typeface="Wingdings" pitchFamily="2" charset="2"/>
              <a:buChar char="Ø"/>
            </a:pPr>
            <a:r>
              <a:rPr lang="fr-FR" sz="1600" b="1" dirty="0"/>
              <a:t>Volonté de malgré tout présenter un budget</a:t>
            </a:r>
            <a:br>
              <a:rPr lang="fr-FR" sz="1600" b="1" dirty="0"/>
            </a:br>
            <a:r>
              <a:rPr lang="fr-FR" sz="1600" b="1" dirty="0"/>
              <a:t>plutôt que de fonctionner avec des 12</a:t>
            </a:r>
            <a:r>
              <a:rPr lang="fr-FR" sz="1600" b="1" baseline="30000" dirty="0"/>
              <a:t>èmes</a:t>
            </a:r>
            <a:r>
              <a:rPr lang="fr-FR" sz="1600" b="1" dirty="0"/>
              <a:t> provisoires</a:t>
            </a:r>
          </a:p>
          <a:p>
            <a:pPr lvl="1">
              <a:buFont typeface="Wingdings" pitchFamily="2" charset="2"/>
              <a:buChar char="Ø"/>
            </a:pPr>
            <a:r>
              <a:rPr lang="fr-FR" sz="1500" dirty="0"/>
              <a:t>Concentration des investissements décidés sous l’ancienne mandature</a:t>
            </a:r>
          </a:p>
          <a:p>
            <a:pPr lvl="2">
              <a:buFont typeface="Wingdings" pitchFamily="2" charset="2"/>
              <a:buChar char="Ø"/>
            </a:pPr>
            <a:endParaRPr lang="fr-FR" sz="400" dirty="0"/>
          </a:p>
          <a:p>
            <a:pPr lvl="1">
              <a:buFont typeface="Wingdings" pitchFamily="2" charset="2"/>
              <a:buChar char="Ø"/>
            </a:pPr>
            <a:r>
              <a:rPr lang="fr-FR" dirty="0"/>
              <a:t>Facteurs externes</a:t>
            </a:r>
          </a:p>
          <a:p>
            <a:pPr lvl="2">
              <a:buFont typeface="Wingdings" pitchFamily="2" charset="2"/>
              <a:buChar char="Ø"/>
            </a:pPr>
            <a:r>
              <a:rPr lang="fr-FR" dirty="0"/>
              <a:t>Inflation (+ 1 indexation des salaires)</a:t>
            </a:r>
          </a:p>
          <a:p>
            <a:pPr lvl="2">
              <a:buFont typeface="Wingdings" pitchFamily="2" charset="2"/>
              <a:buChar char="Ø"/>
            </a:pPr>
            <a:r>
              <a:rPr lang="fr-FR" dirty="0"/>
              <a:t>Remises de prix en hausse</a:t>
            </a:r>
          </a:p>
          <a:p>
            <a:pPr lvl="2">
              <a:buFont typeface="Wingdings" pitchFamily="2" charset="2"/>
              <a:buChar char="Ø"/>
            </a:pPr>
            <a:r>
              <a:rPr lang="fr-FR" dirty="0"/>
              <a:t>Mesures gouvernementales (APE, fonds des communes, pensions, …)</a:t>
            </a:r>
          </a:p>
          <a:p>
            <a:pPr lvl="2">
              <a:buFont typeface="Wingdings" pitchFamily="2" charset="2"/>
              <a:buChar char="Ø"/>
            </a:pPr>
            <a:r>
              <a:rPr lang="fr-FR" dirty="0"/>
              <a:t>Dotation en hausse à la zone de Police</a:t>
            </a:r>
          </a:p>
          <a:p>
            <a:pPr lvl="2">
              <a:buFont typeface="Wingdings" pitchFamily="2" charset="2"/>
              <a:buChar char="Ø"/>
            </a:pPr>
            <a:r>
              <a:rPr lang="fr-FR" dirty="0"/>
              <a:t>Attribution début janvier de certains marchés lancés en 2024</a:t>
            </a:r>
          </a:p>
          <a:p>
            <a:pPr lvl="2">
              <a:buFont typeface="Wingdings" pitchFamily="2" charset="2"/>
              <a:buChar char="Ø"/>
            </a:pPr>
            <a:endParaRPr lang="fr-FR" sz="500" dirty="0"/>
          </a:p>
          <a:p>
            <a:pPr lvl="1">
              <a:buFont typeface="Wingdings" pitchFamily="2" charset="2"/>
              <a:buChar char="Ø"/>
            </a:pPr>
            <a:r>
              <a:rPr lang="fr-FR" sz="2000" dirty="0"/>
              <a:t>Budget 2025 présenté dans la </a:t>
            </a:r>
            <a:r>
              <a:rPr lang="fr-FR" sz="2000" b="1" dirty="0"/>
              <a:t>continuité, </a:t>
            </a:r>
            <a:br>
              <a:rPr lang="fr-FR" sz="2000" b="1" dirty="0"/>
            </a:br>
            <a:r>
              <a:rPr lang="fr-FR" dirty="0"/>
              <a:t>dans l’attente de la MB1 et surtout du budget 2026</a:t>
            </a:r>
            <a:endParaRPr lang="fr-FR" sz="2000"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2177184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40C0F-2487-5D55-3FE1-B62455E75950}"/>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3BA0841E-4A94-D3A3-72B6-1D315C92F089}"/>
              </a:ext>
            </a:extLst>
          </p:cNvPr>
          <p:cNvSpPr>
            <a:spLocks noGrp="1"/>
          </p:cNvSpPr>
          <p:nvPr>
            <p:ph type="title"/>
          </p:nvPr>
        </p:nvSpPr>
        <p:spPr/>
        <p:txBody>
          <a:bodyPr/>
          <a:lstStyle/>
          <a:p>
            <a:r>
              <a:rPr lang="fr-FR" dirty="0"/>
              <a:t>16. Mise sous bail à ferme des essarts communaux de </a:t>
            </a:r>
            <a:r>
              <a:rPr lang="fr-FR" dirty="0" err="1"/>
              <a:t>Dorinne</a:t>
            </a:r>
            <a:endParaRPr lang="fr-FR" dirty="0"/>
          </a:p>
        </p:txBody>
      </p:sp>
      <p:sp>
        <p:nvSpPr>
          <p:cNvPr id="6" name="Espace réservé du contenu 5">
            <a:extLst>
              <a:ext uri="{FF2B5EF4-FFF2-40B4-BE49-F238E27FC236}">
                <a16:creationId xmlns:a16="http://schemas.microsoft.com/office/drawing/2014/main" id="{CD71BC0D-53E7-8EDF-197E-F8D94B85AF3D}"/>
              </a:ext>
            </a:extLst>
          </p:cNvPr>
          <p:cNvSpPr>
            <a:spLocks noGrp="1"/>
          </p:cNvSpPr>
          <p:nvPr>
            <p:ph idx="1"/>
          </p:nvPr>
        </p:nvSpPr>
        <p:spPr>
          <a:xfrm>
            <a:off x="2589212" y="2133600"/>
            <a:ext cx="8915400" cy="4287748"/>
          </a:xfrm>
        </p:spPr>
        <p:txBody>
          <a:bodyPr>
            <a:normAutofit fontScale="92500"/>
          </a:bodyPr>
          <a:lstStyle/>
          <a:p>
            <a:r>
              <a:rPr lang="fr-FR" dirty="0"/>
              <a:t>Contexte historique et légal</a:t>
            </a:r>
          </a:p>
          <a:p>
            <a:pPr lvl="1"/>
            <a:r>
              <a:rPr lang="fr-FR" dirty="0"/>
              <a:t>Les sarts communaux trouvent leur origine sous l’Ancien Régime (18</a:t>
            </a:r>
            <a:r>
              <a:rPr lang="fr-FR" baseline="30000" dirty="0"/>
              <a:t>e</a:t>
            </a:r>
            <a:r>
              <a:rPr lang="fr-FR" dirty="0"/>
              <a:t> S).  Ce sont des terres gagnées sur la forêt grâce au travail de défrichage des « communautés ».  Elles sont souvent assez éloignées du centre habité et d’une qualité médiocre.</a:t>
            </a:r>
          </a:p>
          <a:p>
            <a:pPr lvl="1"/>
            <a:r>
              <a:rPr lang="fr-FR" dirty="0"/>
              <a:t>Les sarts constituent l’un des derniers exemples survivants de « biens communaux ».  L’article 542 du C. civil définit les biens communaux comme étant "les biens à la propriété ou au produit desquels tous les habitants d’une commune ont un droit acquis".</a:t>
            </a:r>
          </a:p>
          <a:p>
            <a:pPr lvl="1"/>
            <a:r>
              <a:rPr lang="fr-FR" dirty="0"/>
              <a:t>Ce texte, largement emprunté à la loi du 10 juin 1793, n’en règle pas le régime. Ce sont les règlements communaux qui déterminent la manière dont les habitants jouissent des biens communaux</a:t>
            </a:r>
          </a:p>
          <a:p>
            <a:pPr lvl="1"/>
            <a:r>
              <a:rPr lang="fr-FR" dirty="0"/>
              <a:t>La répartition des sarts communaux se caractérise généralement par la limitation de l’attribution des terrains aux seuls habitants de la commune, les lots étant attribués soit par voie de tirage au sort, soit par voie d’adjudication aux enchères publiques, et en outre, par la limitation du nombre de lots dont chaque habitant peut se rendre adjudicataire.</a:t>
            </a:r>
          </a:p>
        </p:txBody>
      </p:sp>
      <p:pic>
        <p:nvPicPr>
          <p:cNvPr id="4" name="Image 3">
            <a:extLst>
              <a:ext uri="{FF2B5EF4-FFF2-40B4-BE49-F238E27FC236}">
                <a16:creationId xmlns:a16="http://schemas.microsoft.com/office/drawing/2014/main" id="{90115AEF-B26F-866A-7712-B00CA772FFDC}"/>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4126147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7DECF-0249-F738-B44D-6E0A98F2658D}"/>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CB819E74-E2D3-0C84-0B4C-FBDDC95B6256}"/>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3" name="Image 2" descr="Une image contenant Plan, texte, carte&#10;&#10;Description générée automatiquement">
            <a:extLst>
              <a:ext uri="{FF2B5EF4-FFF2-40B4-BE49-F238E27FC236}">
                <a16:creationId xmlns:a16="http://schemas.microsoft.com/office/drawing/2014/main" id="{82CB9305-C610-EDC8-4EBB-149355E0AB7A}"/>
              </a:ext>
            </a:extLst>
          </p:cNvPr>
          <p:cNvPicPr>
            <a:picLocks noChangeAspect="1"/>
          </p:cNvPicPr>
          <p:nvPr/>
        </p:nvPicPr>
        <p:blipFill>
          <a:blip r:embed="rId3"/>
          <a:stretch>
            <a:fillRect/>
          </a:stretch>
        </p:blipFill>
        <p:spPr>
          <a:xfrm>
            <a:off x="-1" y="0"/>
            <a:ext cx="10115265" cy="6858000"/>
          </a:xfrm>
          <a:prstGeom prst="rect">
            <a:avLst/>
          </a:prstGeom>
        </p:spPr>
      </p:pic>
      <p:sp>
        <p:nvSpPr>
          <p:cNvPr id="4" name="Rectangle 3">
            <a:extLst>
              <a:ext uri="{FF2B5EF4-FFF2-40B4-BE49-F238E27FC236}">
                <a16:creationId xmlns:a16="http://schemas.microsoft.com/office/drawing/2014/main" id="{78FDB24E-A93A-70A2-235B-80125DBBC1E7}"/>
              </a:ext>
            </a:extLst>
          </p:cNvPr>
          <p:cNvSpPr/>
          <p:nvPr/>
        </p:nvSpPr>
        <p:spPr>
          <a:xfrm>
            <a:off x="3624146" y="5508702"/>
            <a:ext cx="468352"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0B646204-F46E-F05F-9360-338A306C088A}"/>
              </a:ext>
            </a:extLst>
          </p:cNvPr>
          <p:cNvSpPr/>
          <p:nvPr/>
        </p:nvSpPr>
        <p:spPr>
          <a:xfrm>
            <a:off x="3624146" y="5731064"/>
            <a:ext cx="747132"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38697C21-CA69-F9A6-9808-FD0E07A0CEF3}"/>
              </a:ext>
            </a:extLst>
          </p:cNvPr>
          <p:cNvSpPr/>
          <p:nvPr/>
        </p:nvSpPr>
        <p:spPr>
          <a:xfrm>
            <a:off x="3601844" y="5944004"/>
            <a:ext cx="914400"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0B42C59-7703-BB35-8B7F-061AF7EDC014}"/>
              </a:ext>
            </a:extLst>
          </p:cNvPr>
          <p:cNvSpPr/>
          <p:nvPr/>
        </p:nvSpPr>
        <p:spPr>
          <a:xfrm>
            <a:off x="3601844" y="6169825"/>
            <a:ext cx="914400"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3FA5E0A4-C70E-DF7A-8462-EADC024580F0}"/>
              </a:ext>
            </a:extLst>
          </p:cNvPr>
          <p:cNvSpPr txBox="1"/>
          <p:nvPr/>
        </p:nvSpPr>
        <p:spPr>
          <a:xfrm>
            <a:off x="3601844" y="5454065"/>
            <a:ext cx="490654" cy="276999"/>
          </a:xfrm>
          <a:prstGeom prst="rect">
            <a:avLst/>
          </a:prstGeom>
          <a:noFill/>
        </p:spPr>
        <p:txBody>
          <a:bodyPr wrap="square" rtlCol="0">
            <a:spAutoFit/>
          </a:bodyPr>
          <a:lstStyle/>
          <a:p>
            <a:r>
              <a:rPr lang="fr-FR" sz="1200" dirty="0"/>
              <a:t>1</a:t>
            </a:r>
          </a:p>
        </p:txBody>
      </p:sp>
      <p:sp>
        <p:nvSpPr>
          <p:cNvPr id="10" name="ZoneTexte 9">
            <a:extLst>
              <a:ext uri="{FF2B5EF4-FFF2-40B4-BE49-F238E27FC236}">
                <a16:creationId xmlns:a16="http://schemas.microsoft.com/office/drawing/2014/main" id="{1B6A0CB0-C28E-09A5-DEED-A54C314B9B5A}"/>
              </a:ext>
            </a:extLst>
          </p:cNvPr>
          <p:cNvSpPr txBox="1"/>
          <p:nvPr/>
        </p:nvSpPr>
        <p:spPr>
          <a:xfrm>
            <a:off x="3596268" y="5693578"/>
            <a:ext cx="490654" cy="276999"/>
          </a:xfrm>
          <a:prstGeom prst="rect">
            <a:avLst/>
          </a:prstGeom>
          <a:noFill/>
        </p:spPr>
        <p:txBody>
          <a:bodyPr wrap="square" rtlCol="0">
            <a:spAutoFit/>
          </a:bodyPr>
          <a:lstStyle/>
          <a:p>
            <a:r>
              <a:rPr lang="fr-FR" sz="1200" dirty="0"/>
              <a:t>2</a:t>
            </a:r>
          </a:p>
        </p:txBody>
      </p:sp>
      <p:sp>
        <p:nvSpPr>
          <p:cNvPr id="11" name="ZoneTexte 10">
            <a:extLst>
              <a:ext uri="{FF2B5EF4-FFF2-40B4-BE49-F238E27FC236}">
                <a16:creationId xmlns:a16="http://schemas.microsoft.com/office/drawing/2014/main" id="{2443D23C-FEFF-F864-1665-84C76D96A111}"/>
              </a:ext>
            </a:extLst>
          </p:cNvPr>
          <p:cNvSpPr txBox="1"/>
          <p:nvPr/>
        </p:nvSpPr>
        <p:spPr>
          <a:xfrm>
            <a:off x="3612995" y="5875026"/>
            <a:ext cx="490654" cy="276999"/>
          </a:xfrm>
          <a:prstGeom prst="rect">
            <a:avLst/>
          </a:prstGeom>
          <a:noFill/>
        </p:spPr>
        <p:txBody>
          <a:bodyPr wrap="square" rtlCol="0">
            <a:spAutoFit/>
          </a:bodyPr>
          <a:lstStyle/>
          <a:p>
            <a:r>
              <a:rPr lang="fr-FR" sz="1200" dirty="0"/>
              <a:t>3</a:t>
            </a:r>
          </a:p>
        </p:txBody>
      </p:sp>
      <p:sp>
        <p:nvSpPr>
          <p:cNvPr id="12" name="ZoneTexte 11">
            <a:extLst>
              <a:ext uri="{FF2B5EF4-FFF2-40B4-BE49-F238E27FC236}">
                <a16:creationId xmlns:a16="http://schemas.microsoft.com/office/drawing/2014/main" id="{F17709D2-0980-1BF1-EB16-B94F34F8C765}"/>
              </a:ext>
            </a:extLst>
          </p:cNvPr>
          <p:cNvSpPr txBox="1"/>
          <p:nvPr/>
        </p:nvSpPr>
        <p:spPr>
          <a:xfrm>
            <a:off x="3612995" y="6063997"/>
            <a:ext cx="490654" cy="276999"/>
          </a:xfrm>
          <a:prstGeom prst="rect">
            <a:avLst/>
          </a:prstGeom>
          <a:noFill/>
        </p:spPr>
        <p:txBody>
          <a:bodyPr wrap="square" rtlCol="0">
            <a:spAutoFit/>
          </a:bodyPr>
          <a:lstStyle/>
          <a:p>
            <a:r>
              <a:rPr lang="fr-FR" sz="1200" dirty="0"/>
              <a:t>4</a:t>
            </a:r>
          </a:p>
        </p:txBody>
      </p:sp>
      <p:sp>
        <p:nvSpPr>
          <p:cNvPr id="13" name="Rectangle 12">
            <a:extLst>
              <a:ext uri="{FF2B5EF4-FFF2-40B4-BE49-F238E27FC236}">
                <a16:creationId xmlns:a16="http://schemas.microsoft.com/office/drawing/2014/main" id="{5440E364-2A1E-7A9D-F846-0FDBAAE21A70}"/>
              </a:ext>
            </a:extLst>
          </p:cNvPr>
          <p:cNvSpPr/>
          <p:nvPr/>
        </p:nvSpPr>
        <p:spPr>
          <a:xfrm>
            <a:off x="8270488" y="5693578"/>
            <a:ext cx="914400"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BE0DF361-CE38-D6BE-F2DF-7091C8784F1D}"/>
              </a:ext>
            </a:extLst>
          </p:cNvPr>
          <p:cNvSpPr/>
          <p:nvPr/>
        </p:nvSpPr>
        <p:spPr>
          <a:xfrm>
            <a:off x="8270488" y="5877991"/>
            <a:ext cx="828907"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1B0DB989-E31F-8A5C-C73B-D15B13022BB7}"/>
              </a:ext>
            </a:extLst>
          </p:cNvPr>
          <p:cNvSpPr/>
          <p:nvPr/>
        </p:nvSpPr>
        <p:spPr>
          <a:xfrm>
            <a:off x="8292792" y="6143568"/>
            <a:ext cx="639336"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A291B031-20A0-2A6E-4364-21D314B6DEF7}"/>
              </a:ext>
            </a:extLst>
          </p:cNvPr>
          <p:cNvSpPr/>
          <p:nvPr/>
        </p:nvSpPr>
        <p:spPr>
          <a:xfrm>
            <a:off x="8292792" y="6339183"/>
            <a:ext cx="828907" cy="1399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870C080E-49B2-61A5-AF41-4D9C64552B3C}"/>
              </a:ext>
            </a:extLst>
          </p:cNvPr>
          <p:cNvSpPr txBox="1"/>
          <p:nvPr/>
        </p:nvSpPr>
        <p:spPr>
          <a:xfrm>
            <a:off x="8303941" y="5578664"/>
            <a:ext cx="490654" cy="954107"/>
          </a:xfrm>
          <a:prstGeom prst="rect">
            <a:avLst/>
          </a:prstGeom>
          <a:noFill/>
        </p:spPr>
        <p:txBody>
          <a:bodyPr wrap="square" rtlCol="0">
            <a:spAutoFit/>
          </a:bodyPr>
          <a:lstStyle/>
          <a:p>
            <a:r>
              <a:rPr lang="fr-FR" sz="1400" dirty="0"/>
              <a:t>1</a:t>
            </a:r>
          </a:p>
          <a:p>
            <a:r>
              <a:rPr lang="fr-FR" sz="1400" dirty="0"/>
              <a:t>3</a:t>
            </a:r>
          </a:p>
          <a:p>
            <a:r>
              <a:rPr lang="fr-FR" sz="1400" dirty="0"/>
              <a:t>5</a:t>
            </a:r>
          </a:p>
          <a:p>
            <a:r>
              <a:rPr lang="fr-FR" sz="1400" dirty="0"/>
              <a:t>6</a:t>
            </a:r>
          </a:p>
        </p:txBody>
      </p:sp>
      <p:sp>
        <p:nvSpPr>
          <p:cNvPr id="18" name="ZoneTexte 17">
            <a:extLst>
              <a:ext uri="{FF2B5EF4-FFF2-40B4-BE49-F238E27FC236}">
                <a16:creationId xmlns:a16="http://schemas.microsoft.com/office/drawing/2014/main" id="{E403744E-B600-2623-E1DD-46FECCE349C8}"/>
              </a:ext>
            </a:extLst>
          </p:cNvPr>
          <p:cNvSpPr txBox="1"/>
          <p:nvPr/>
        </p:nvSpPr>
        <p:spPr>
          <a:xfrm>
            <a:off x="10646283" y="345688"/>
            <a:ext cx="1343638" cy="400110"/>
          </a:xfrm>
          <a:prstGeom prst="rect">
            <a:avLst/>
          </a:prstGeom>
          <a:noFill/>
        </p:spPr>
        <p:txBody>
          <a:bodyPr wrap="none" rtlCol="0">
            <a:spAutoFit/>
          </a:bodyPr>
          <a:lstStyle/>
          <a:p>
            <a:r>
              <a:rPr lang="fr-FR" sz="2000" b="1" dirty="0"/>
              <a:t>16.Essarts</a:t>
            </a:r>
          </a:p>
        </p:txBody>
      </p:sp>
    </p:spTree>
    <p:extLst>
      <p:ext uri="{BB962C8B-B14F-4D97-AF65-F5344CB8AC3E}">
        <p14:creationId xmlns:p14="http://schemas.microsoft.com/office/powerpoint/2010/main" val="1227768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ED0FB-E3AD-544D-6B67-FC0AAD35C099}"/>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E84B6B01-D171-44F7-1E12-920916D591A4}"/>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9" name="Image 8" descr="Une image contenant capture d’écran, carte, texte&#10;&#10;Description générée automatiquement">
            <a:extLst>
              <a:ext uri="{FF2B5EF4-FFF2-40B4-BE49-F238E27FC236}">
                <a16:creationId xmlns:a16="http://schemas.microsoft.com/office/drawing/2014/main" id="{44C02149-3567-3B44-6A56-49281C773BF3}"/>
              </a:ext>
            </a:extLst>
          </p:cNvPr>
          <p:cNvPicPr>
            <a:picLocks noChangeAspect="1"/>
          </p:cNvPicPr>
          <p:nvPr/>
        </p:nvPicPr>
        <p:blipFill>
          <a:blip r:embed="rId3"/>
          <a:stretch>
            <a:fillRect/>
          </a:stretch>
        </p:blipFill>
        <p:spPr>
          <a:xfrm>
            <a:off x="-415069" y="0"/>
            <a:ext cx="10755144" cy="6858000"/>
          </a:xfrm>
          <a:prstGeom prst="rect">
            <a:avLst/>
          </a:prstGeom>
        </p:spPr>
      </p:pic>
      <p:sp>
        <p:nvSpPr>
          <p:cNvPr id="10" name="Rectangle 9">
            <a:extLst>
              <a:ext uri="{FF2B5EF4-FFF2-40B4-BE49-F238E27FC236}">
                <a16:creationId xmlns:a16="http://schemas.microsoft.com/office/drawing/2014/main" id="{C611CBCD-42B9-2290-D29C-598699DB35EB}"/>
              </a:ext>
            </a:extLst>
          </p:cNvPr>
          <p:cNvSpPr/>
          <p:nvPr/>
        </p:nvSpPr>
        <p:spPr>
          <a:xfrm>
            <a:off x="8570563" y="4680488"/>
            <a:ext cx="945396" cy="1255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F346F057-E80B-AA91-CBC6-F04CF42DF3FB}"/>
              </a:ext>
            </a:extLst>
          </p:cNvPr>
          <p:cNvSpPr txBox="1"/>
          <p:nvPr/>
        </p:nvSpPr>
        <p:spPr>
          <a:xfrm>
            <a:off x="8552607" y="4612412"/>
            <a:ext cx="490654" cy="1323439"/>
          </a:xfrm>
          <a:prstGeom prst="rect">
            <a:avLst/>
          </a:prstGeom>
          <a:noFill/>
        </p:spPr>
        <p:txBody>
          <a:bodyPr wrap="square" rtlCol="0">
            <a:spAutoFit/>
          </a:bodyPr>
          <a:lstStyle/>
          <a:p>
            <a:r>
              <a:rPr lang="fr-FR" sz="1600" dirty="0"/>
              <a:t>4</a:t>
            </a:r>
          </a:p>
          <a:p>
            <a:r>
              <a:rPr lang="fr-FR" sz="1600" dirty="0"/>
              <a:t>2</a:t>
            </a:r>
          </a:p>
          <a:p>
            <a:r>
              <a:rPr lang="fr-FR" sz="1600" dirty="0"/>
              <a:t>1</a:t>
            </a:r>
          </a:p>
          <a:p>
            <a:r>
              <a:rPr lang="fr-FR" sz="1600" dirty="0"/>
              <a:t>5</a:t>
            </a:r>
          </a:p>
          <a:p>
            <a:r>
              <a:rPr lang="fr-FR" sz="1600" dirty="0"/>
              <a:t>3</a:t>
            </a:r>
          </a:p>
        </p:txBody>
      </p:sp>
      <p:sp>
        <p:nvSpPr>
          <p:cNvPr id="12" name="ZoneTexte 11">
            <a:extLst>
              <a:ext uri="{FF2B5EF4-FFF2-40B4-BE49-F238E27FC236}">
                <a16:creationId xmlns:a16="http://schemas.microsoft.com/office/drawing/2014/main" id="{4F62548E-BD9B-2D10-B28C-B75E51BAE1D9}"/>
              </a:ext>
            </a:extLst>
          </p:cNvPr>
          <p:cNvSpPr txBox="1"/>
          <p:nvPr/>
        </p:nvSpPr>
        <p:spPr>
          <a:xfrm>
            <a:off x="10646283" y="345688"/>
            <a:ext cx="1343638" cy="400110"/>
          </a:xfrm>
          <a:prstGeom prst="rect">
            <a:avLst/>
          </a:prstGeom>
          <a:noFill/>
        </p:spPr>
        <p:txBody>
          <a:bodyPr wrap="none" rtlCol="0">
            <a:spAutoFit/>
          </a:bodyPr>
          <a:lstStyle/>
          <a:p>
            <a:r>
              <a:rPr lang="fr-FR" sz="2000" b="1" dirty="0"/>
              <a:t>16.Essarts</a:t>
            </a:r>
          </a:p>
        </p:txBody>
      </p:sp>
    </p:spTree>
    <p:extLst>
      <p:ext uri="{BB962C8B-B14F-4D97-AF65-F5344CB8AC3E}">
        <p14:creationId xmlns:p14="http://schemas.microsoft.com/office/powerpoint/2010/main" val="700172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95749D0-01DB-9184-AB6B-2183F19682E6}"/>
              </a:ext>
            </a:extLst>
          </p:cNvPr>
          <p:cNvSpPr>
            <a:spLocks noGrp="1"/>
          </p:cNvSpPr>
          <p:nvPr>
            <p:ph idx="1"/>
          </p:nvPr>
        </p:nvSpPr>
        <p:spPr>
          <a:xfrm>
            <a:off x="2052917" y="528917"/>
            <a:ext cx="9263436" cy="4521693"/>
          </a:xfrm>
        </p:spPr>
        <p:txBody>
          <a:bodyPr>
            <a:normAutofit lnSpcReduction="10000"/>
          </a:bodyPr>
          <a:lstStyle/>
          <a:p>
            <a:r>
              <a:rPr lang="fr-BE" sz="2800" dirty="0"/>
              <a:t>17. Modification du cahier de charges relatif à la mise en location des </a:t>
            </a:r>
            <a:r>
              <a:rPr lang="fr-BE" sz="2800"/>
              <a:t>pêches communales</a:t>
            </a:r>
            <a:endParaRPr lang="fr-BE" sz="2800" dirty="0"/>
          </a:p>
          <a:p>
            <a:r>
              <a:rPr lang="fr-BE" sz="2800" dirty="0"/>
              <a:t>18. Projet d’acte de vente d’une parcelle communale jouxtant l’ancien terrain de football d’Yvoir</a:t>
            </a:r>
          </a:p>
          <a:p>
            <a:endParaRPr lang="fr-BE" sz="2800" dirty="0"/>
          </a:p>
          <a:p>
            <a:pPr marL="0" indent="0" algn="ctr">
              <a:buNone/>
            </a:pPr>
            <a:r>
              <a:rPr lang="fr-BE" sz="2800" b="1" dirty="0"/>
              <a:t>- Huis-Clos -</a:t>
            </a:r>
            <a:br>
              <a:rPr lang="fr-BE" sz="2800" dirty="0"/>
            </a:br>
            <a:br>
              <a:rPr lang="fr-BE" sz="2800" dirty="0"/>
            </a:br>
            <a:r>
              <a:rPr lang="fr-BE" sz="2800" dirty="0"/>
              <a:t>Prochain conseil communal : </a:t>
            </a:r>
            <a:br>
              <a:rPr lang="fr-BE" sz="2800" dirty="0"/>
            </a:br>
            <a:r>
              <a:rPr lang="fr-BE" sz="2800" u="sng" dirty="0"/>
              <a:t>mardi 28 janvier 2025 – 20h</a:t>
            </a:r>
          </a:p>
        </p:txBody>
      </p:sp>
      <p:pic>
        <p:nvPicPr>
          <p:cNvPr id="4" name="Image 3">
            <a:extLst>
              <a:ext uri="{FF2B5EF4-FFF2-40B4-BE49-F238E27FC236}">
                <a16:creationId xmlns:a16="http://schemas.microsoft.com/office/drawing/2014/main" id="{9112B4AC-7746-FAA7-39BE-5693D0C6E61A}"/>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134801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BDDE715-DC1D-4B19-9FCF-8B62FCE8E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59D4B08-2FD7-4795-B867-90033141C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FEAB822-F0FD-4704-BB9F-0294145A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E57C2256-7BEF-4D8B-23DB-1A648FF4E67C}"/>
              </a:ext>
            </a:extLst>
          </p:cNvPr>
          <p:cNvPicPr>
            <a:picLocks noChangeAspect="1"/>
          </p:cNvPicPr>
          <p:nvPr/>
        </p:nvPicPr>
        <p:blipFill>
          <a:blip r:embed="rId2"/>
          <a:stretch>
            <a:fillRect/>
          </a:stretch>
        </p:blipFill>
        <p:spPr>
          <a:xfrm>
            <a:off x="10340075" y="5648626"/>
            <a:ext cx="1508781" cy="982391"/>
          </a:xfrm>
          <a:prstGeom prst="rect">
            <a:avLst/>
          </a:prstGeom>
        </p:spPr>
      </p:pic>
      <p:graphicFrame>
        <p:nvGraphicFramePr>
          <p:cNvPr id="7" name="Tableau 6">
            <a:extLst>
              <a:ext uri="{FF2B5EF4-FFF2-40B4-BE49-F238E27FC236}">
                <a16:creationId xmlns:a16="http://schemas.microsoft.com/office/drawing/2014/main" id="{1DD7C525-9D58-2C79-8C81-7A1CA35341A8}"/>
              </a:ext>
            </a:extLst>
          </p:cNvPr>
          <p:cNvGraphicFramePr>
            <a:graphicFrameLocks noGrp="1"/>
          </p:cNvGraphicFramePr>
          <p:nvPr>
            <p:extLst>
              <p:ext uri="{D42A27DB-BD31-4B8C-83A1-F6EECF244321}">
                <p14:modId xmlns:p14="http://schemas.microsoft.com/office/powerpoint/2010/main" val="2188961891"/>
              </p:ext>
            </p:extLst>
          </p:nvPr>
        </p:nvGraphicFramePr>
        <p:xfrm>
          <a:off x="778947" y="776974"/>
          <a:ext cx="10616064" cy="5178979"/>
        </p:xfrm>
        <a:graphic>
          <a:graphicData uri="http://schemas.openxmlformats.org/drawingml/2006/table">
            <a:tbl>
              <a:tblPr/>
              <a:tblGrid>
                <a:gridCol w="912789">
                  <a:extLst>
                    <a:ext uri="{9D8B030D-6E8A-4147-A177-3AD203B41FA5}">
                      <a16:colId xmlns:a16="http://schemas.microsoft.com/office/drawing/2014/main" val="901665657"/>
                    </a:ext>
                  </a:extLst>
                </a:gridCol>
                <a:gridCol w="1038009">
                  <a:extLst>
                    <a:ext uri="{9D8B030D-6E8A-4147-A177-3AD203B41FA5}">
                      <a16:colId xmlns:a16="http://schemas.microsoft.com/office/drawing/2014/main" val="838152267"/>
                    </a:ext>
                  </a:extLst>
                </a:gridCol>
                <a:gridCol w="992081">
                  <a:extLst>
                    <a:ext uri="{9D8B030D-6E8A-4147-A177-3AD203B41FA5}">
                      <a16:colId xmlns:a16="http://schemas.microsoft.com/office/drawing/2014/main" val="1152493000"/>
                    </a:ext>
                  </a:extLst>
                </a:gridCol>
                <a:gridCol w="25400">
                  <a:extLst>
                    <a:ext uri="{9D8B030D-6E8A-4147-A177-3AD203B41FA5}">
                      <a16:colId xmlns:a16="http://schemas.microsoft.com/office/drawing/2014/main" val="3109357406"/>
                    </a:ext>
                  </a:extLst>
                </a:gridCol>
                <a:gridCol w="869608">
                  <a:extLst>
                    <a:ext uri="{9D8B030D-6E8A-4147-A177-3AD203B41FA5}">
                      <a16:colId xmlns:a16="http://schemas.microsoft.com/office/drawing/2014/main" val="2758881845"/>
                    </a:ext>
                  </a:extLst>
                </a:gridCol>
                <a:gridCol w="869608">
                  <a:extLst>
                    <a:ext uri="{9D8B030D-6E8A-4147-A177-3AD203B41FA5}">
                      <a16:colId xmlns:a16="http://schemas.microsoft.com/office/drawing/2014/main" val="892455836"/>
                    </a:ext>
                  </a:extLst>
                </a:gridCol>
                <a:gridCol w="869608">
                  <a:extLst>
                    <a:ext uri="{9D8B030D-6E8A-4147-A177-3AD203B41FA5}">
                      <a16:colId xmlns:a16="http://schemas.microsoft.com/office/drawing/2014/main" val="765117592"/>
                    </a:ext>
                  </a:extLst>
                </a:gridCol>
                <a:gridCol w="869608">
                  <a:extLst>
                    <a:ext uri="{9D8B030D-6E8A-4147-A177-3AD203B41FA5}">
                      <a16:colId xmlns:a16="http://schemas.microsoft.com/office/drawing/2014/main" val="423315560"/>
                    </a:ext>
                  </a:extLst>
                </a:gridCol>
                <a:gridCol w="869608">
                  <a:extLst>
                    <a:ext uri="{9D8B030D-6E8A-4147-A177-3AD203B41FA5}">
                      <a16:colId xmlns:a16="http://schemas.microsoft.com/office/drawing/2014/main" val="3389493977"/>
                    </a:ext>
                  </a:extLst>
                </a:gridCol>
                <a:gridCol w="869608">
                  <a:extLst>
                    <a:ext uri="{9D8B030D-6E8A-4147-A177-3AD203B41FA5}">
                      <a16:colId xmlns:a16="http://schemas.microsoft.com/office/drawing/2014/main" val="1434311021"/>
                    </a:ext>
                  </a:extLst>
                </a:gridCol>
                <a:gridCol w="869608">
                  <a:extLst>
                    <a:ext uri="{9D8B030D-6E8A-4147-A177-3AD203B41FA5}">
                      <a16:colId xmlns:a16="http://schemas.microsoft.com/office/drawing/2014/main" val="2139562324"/>
                    </a:ext>
                  </a:extLst>
                </a:gridCol>
                <a:gridCol w="869608">
                  <a:extLst>
                    <a:ext uri="{9D8B030D-6E8A-4147-A177-3AD203B41FA5}">
                      <a16:colId xmlns:a16="http://schemas.microsoft.com/office/drawing/2014/main" val="3111785410"/>
                    </a:ext>
                  </a:extLst>
                </a:gridCol>
                <a:gridCol w="690921">
                  <a:extLst>
                    <a:ext uri="{9D8B030D-6E8A-4147-A177-3AD203B41FA5}">
                      <a16:colId xmlns:a16="http://schemas.microsoft.com/office/drawing/2014/main" val="3591753279"/>
                    </a:ext>
                  </a:extLst>
                </a:gridCol>
              </a:tblGrid>
              <a:tr h="393906">
                <a:tc gridSpan="4">
                  <a:txBody>
                    <a:bodyPr/>
                    <a:lstStyle/>
                    <a:p>
                      <a:pPr algn="ctr" fontAlgn="ctr"/>
                      <a:r>
                        <a:rPr lang="fr-BE" sz="1100" b="1" i="0" u="none" strike="noStrike" dirty="0">
                          <a:solidFill>
                            <a:srgbClr val="FFFFFF"/>
                          </a:solidFill>
                          <a:effectLst/>
                          <a:latin typeface="Arial" panose="020B0604020202020204" pitchFamily="34" charset="0"/>
                        </a:rPr>
                        <a:t>DEPENSES ORDINAIRES</a:t>
                      </a:r>
                    </a:p>
                  </a:txBody>
                  <a:tcPr marL="0" marR="0" marT="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4F81BD"/>
                    </a:solidFill>
                  </a:tcPr>
                </a:tc>
                <a:tc hMerge="1">
                  <a:txBody>
                    <a:bodyPr/>
                    <a:lstStyle/>
                    <a:p>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hMerge="1">
                  <a:txBody>
                    <a:bodyPr/>
                    <a:lstStyle/>
                    <a:p>
                      <a:endParaRPr dirty="0"/>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fr-BE" sz="1100" b="1" i="0" u="none" strike="noStrike" dirty="0">
                        <a:solidFill>
                          <a:srgbClr val="FFFFFF"/>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endParaRPr lang="fr-BE" sz="700" b="1" i="0" u="none" strike="noStrike" dirty="0">
                        <a:solidFill>
                          <a:srgbClr val="FFFFFF"/>
                        </a:solidFill>
                        <a:effectLst/>
                        <a:latin typeface="Arial" panose="020B0604020202020204" pitchFamily="34" charset="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dirty="0">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fr-BE" sz="700" b="1" i="0" u="none" strike="noStrike">
                          <a:solidFill>
                            <a:srgbClr val="FFFFFF"/>
                          </a:solidFill>
                          <a:effectLst/>
                          <a:latin typeface="Arial" panose="020B0604020202020204" pitchFamily="34" charset="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4F81BD"/>
                    </a:solidFill>
                  </a:tcPr>
                </a:tc>
                <a:tc>
                  <a:txBody>
                    <a:bodyPr/>
                    <a:lstStyle/>
                    <a:p>
                      <a:pPr algn="l" fontAlgn="b"/>
                      <a:endParaRPr lang="fr-BE" sz="900" b="0" i="0" u="none" strike="noStrike">
                        <a:effectLst/>
                        <a:latin typeface="Arial" panose="020B060402020202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911963245"/>
                  </a:ext>
                </a:extLst>
              </a:tr>
              <a:tr h="380479">
                <a:tc>
                  <a:txBody>
                    <a:bodyPr/>
                    <a:lstStyle/>
                    <a:p>
                      <a:pPr algn="l" fontAlgn="b"/>
                      <a:endParaRPr lang="fr-BE" sz="9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l" fontAlgn="b"/>
                      <a:endParaRPr lang="fr-BE" sz="900" b="0" i="0" u="none" strike="noStrike" dirty="0">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l" fontAlgn="b"/>
                      <a:endParaRPr lang="fr-BE" sz="7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dirty="0">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a:effectLst/>
                        <a:latin typeface="Arial" panose="020B0604020202020204" pitchFamily="34" charset="0"/>
                      </a:endParaRPr>
                    </a:p>
                  </a:txBody>
                  <a:tcPr marL="0" marR="0" marT="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b"/>
                      <a:r>
                        <a:rPr lang="fr-BE" sz="900" b="0" i="0" u="none" strike="noStrike" dirty="0">
                          <a:effectLst/>
                          <a:latin typeface="Arial" panose="020B0604020202020204" pitchFamily="34" charset="0"/>
                        </a:rPr>
                        <a:t>Budget initial </a:t>
                      </a:r>
                    </a:p>
                    <a:p>
                      <a:pPr algn="ctr" fontAlgn="b"/>
                      <a:r>
                        <a:rPr lang="fr-BE" sz="900" b="0" i="0" u="none" strike="noStrike" dirty="0">
                          <a:effectLst/>
                          <a:latin typeface="Arial" panose="020B0604020202020204" pitchFamily="34" charset="0"/>
                        </a:rPr>
                        <a:t>N-1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fr-BE" sz="900" b="0" i="1" u="none" strike="noStrike" dirty="0">
                          <a:effectLst/>
                          <a:latin typeface="Arial" panose="020B0604020202020204" pitchFamily="34" charset="0"/>
                        </a:rPr>
                        <a:t>MB3/2024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b"/>
                      <a:r>
                        <a:rPr lang="fr-BE" sz="900" b="0" i="0" u="none" strike="noStrike" dirty="0">
                          <a:effectLst/>
                          <a:latin typeface="Arial" panose="020B0604020202020204" pitchFamily="34" charset="0"/>
                        </a:rPr>
                        <a:t>Budget </a:t>
                      </a:r>
                      <a:r>
                        <a:rPr lang="fr-BE" sz="900" b="0" i="0" u="none" strike="noStrike" dirty="0" err="1">
                          <a:effectLst/>
                          <a:latin typeface="Arial" panose="020B0604020202020204" pitchFamily="34" charset="0"/>
                        </a:rPr>
                        <a:t>intial</a:t>
                      </a:r>
                      <a:endParaRPr lang="fr-BE" sz="9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b"/>
                      <a:r>
                        <a:rPr lang="fr-BE" sz="900" b="0" i="0" u="none" strike="noStrike" dirty="0">
                          <a:effectLst/>
                          <a:latin typeface="Arial" panose="020B0604020202020204" pitchFamily="34" charset="0"/>
                        </a:rPr>
                        <a:t>Ecart BI / </a:t>
                      </a:r>
                    </a:p>
                    <a:p>
                      <a:pPr algn="ctr" fontAlgn="b"/>
                      <a:r>
                        <a:rPr lang="fr-BE" sz="900" b="0" i="0" u="none" strike="noStrike" dirty="0">
                          <a:effectLst/>
                          <a:latin typeface="Arial" panose="020B0604020202020204" pitchFamily="34" charset="0"/>
                        </a:rPr>
                        <a:t>BI N-1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fr-BE" sz="9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07650809"/>
                  </a:ext>
                </a:extLst>
              </a:tr>
              <a:tr h="393906">
                <a:tc>
                  <a:txBody>
                    <a:bodyPr/>
                    <a:lstStyle/>
                    <a:p>
                      <a:pPr algn="l" fontAlgn="b"/>
                      <a:endParaRPr lang="fr-BE" sz="9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noFill/>
                  </a:tcPr>
                </a:tc>
                <a:tc gridSpan="7">
                  <a:txBody>
                    <a:bodyPr/>
                    <a:lstStyle/>
                    <a:p>
                      <a:pPr algn="ctr" fontAlgn="b"/>
                      <a:r>
                        <a:rPr lang="fr-BE" sz="900" b="1" i="0" u="none" strike="noStrike" dirty="0">
                          <a:effectLst/>
                          <a:latin typeface="Arial" panose="020B0604020202020204" pitchFamily="34" charset="0"/>
                        </a:rPr>
                        <a:t>Résultats des comptes d'exercice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vMerge="1">
                  <a:txBody>
                    <a:bodyPr/>
                    <a:lstStyle/>
                    <a:p>
                      <a:endParaRPr lang="fr-BE"/>
                    </a:p>
                  </a:txBody>
                  <a:tcPr/>
                </a:tc>
                <a:tc vMerge="1">
                  <a:txBody>
                    <a:bodyPr/>
                    <a:lstStyle/>
                    <a:p>
                      <a:endParaRPr lang="fr-BE"/>
                    </a:p>
                  </a:txBody>
                  <a:tcPr/>
                </a:tc>
                <a:tc vMerge="1">
                  <a:txBody>
                    <a:bodyPr/>
                    <a:lstStyle/>
                    <a:p>
                      <a:endParaRPr lang="fr-BE"/>
                    </a:p>
                  </a:txBody>
                  <a:tcPr/>
                </a:tc>
                <a:tc vMerge="1">
                  <a:txBody>
                    <a:bodyPr/>
                    <a:lstStyle/>
                    <a:p>
                      <a:endParaRPr lang="fr-BE"/>
                    </a:p>
                  </a:txBody>
                  <a:tcPr/>
                </a:tc>
                <a:tc>
                  <a:txBody>
                    <a:bodyPr/>
                    <a:lstStyle/>
                    <a:p>
                      <a:pPr algn="l" fontAlgn="b"/>
                      <a:endParaRPr lang="fr-BE" sz="9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10841074"/>
                  </a:ext>
                </a:extLst>
              </a:tr>
              <a:tr h="393906">
                <a:tc>
                  <a:txBody>
                    <a:bodyPr/>
                    <a:lstStyle/>
                    <a:p>
                      <a:pPr algn="l" fontAlgn="b"/>
                      <a:endParaRPr lang="fr-BE" sz="9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b"/>
                      <a:r>
                        <a:rPr lang="fr-BE" sz="900" b="1" i="0" u="none" strike="noStrike" dirty="0">
                          <a:effectLst/>
                          <a:latin typeface="Arial" panose="020B0604020202020204" pitchFamily="34" charset="0"/>
                        </a:rPr>
                        <a:t>2018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b"/>
                      <a:r>
                        <a:rPr lang="fr-BE" sz="900" b="1" i="0" u="none" strike="noStrike">
                          <a:effectLst/>
                          <a:latin typeface="Arial" panose="020B0604020202020204" pitchFamily="34" charset="0"/>
                        </a:rPr>
                        <a:t>2020</a:t>
                      </a:r>
                      <a:endParaRPr lang="fr-BE" sz="700" b="1"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b"/>
                      <a:r>
                        <a:rPr lang="fr-BE" sz="900" b="1" i="0" u="none" strike="noStrike" dirty="0">
                          <a:effectLst/>
                          <a:latin typeface="Arial" panose="020B0604020202020204" pitchFamily="34" charset="0"/>
                        </a:rPr>
                        <a:t>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a:effectLst/>
                          <a:latin typeface="Arial" panose="020B0604020202020204" pitchFamily="34" charset="0"/>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endParaRPr lang="fr-BE" sz="900" b="1" i="1"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1" i="0" u="none" strike="noStrike" dirty="0">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fr-BE" sz="900" b="0" i="0" u="none" strike="noStrike" dirty="0">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44032459"/>
                  </a:ext>
                </a:extLst>
              </a:tr>
              <a:tr h="393906">
                <a:tc>
                  <a:txBody>
                    <a:bodyPr/>
                    <a:lstStyle/>
                    <a:p>
                      <a:pPr algn="ctr" fontAlgn="b"/>
                      <a:r>
                        <a:rPr lang="fr-BE" sz="900" b="0" i="0" u="none" strike="noStrike" dirty="0">
                          <a:effectLst/>
                          <a:latin typeface="Arial" panose="020B0604020202020204" pitchFamily="34" charset="0"/>
                        </a:rPr>
                        <a:t>Personnel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dirty="0">
                          <a:effectLst/>
                          <a:latin typeface="Arial" panose="020B0604020202020204" pitchFamily="34" charset="0"/>
                        </a:rPr>
                        <a:t>4.509.833,78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4.810.983,13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5.040.803,33</a:t>
                      </a:r>
                      <a:endParaRPr lang="fr-BE" sz="7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dirty="0">
                          <a:effectLst/>
                          <a:latin typeface="Arial" panose="020B0604020202020204" pitchFamily="34" charset="0"/>
                        </a:rPr>
                        <a:t>5.040.803,33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5.206.108,56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5.809.264,18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6.222.015,70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6.953.450,22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6.888.782,65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7.206.836,25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253.386,03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fr-BE" sz="900" b="1" i="0" u="none" strike="noStrike" dirty="0">
                          <a:effectLst/>
                          <a:latin typeface="Arial" panose="020B0604020202020204" pitchFamily="34" charset="0"/>
                        </a:rPr>
                        <a:t>3,64%</a:t>
                      </a:r>
                    </a:p>
                  </a:txBody>
                  <a:tcPr marL="0" marR="0" marT="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850275196"/>
                  </a:ext>
                </a:extLst>
              </a:tr>
              <a:tr h="393906">
                <a:tc>
                  <a:txBody>
                    <a:bodyPr/>
                    <a:lstStyle/>
                    <a:p>
                      <a:pPr algn="ctr" fontAlgn="b"/>
                      <a:r>
                        <a:rPr lang="fr-BE" sz="900" b="0" i="0" u="none" strike="noStrike" dirty="0">
                          <a:effectLst/>
                          <a:latin typeface="Arial" panose="020B0604020202020204" pitchFamily="34" charset="0"/>
                        </a:rPr>
                        <a:t>Fonctionnement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dirty="0">
                          <a:effectLst/>
                          <a:latin typeface="Arial" panose="020B0604020202020204" pitchFamily="34" charset="0"/>
                        </a:rPr>
                        <a:t>1.526.039,11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1.487.301,78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1.318.907,93</a:t>
                      </a:r>
                      <a:endParaRPr lang="fr-BE" sz="700" b="0" i="0" u="none" strike="noStrike">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1.318.907,93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1.541.275,39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1.694.606,11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1.934.838,33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2.259.275,33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2.372.240,52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2.238.307,10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- 20.968,23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fr-BE" sz="900" b="1" i="0" u="none" strike="noStrike" dirty="0">
                          <a:effectLst/>
                          <a:latin typeface="Arial" panose="020B0604020202020204" pitchFamily="34" charset="0"/>
                        </a:rPr>
                        <a:t>-0,93%</a:t>
                      </a:r>
                    </a:p>
                  </a:txBody>
                  <a:tcPr marL="0" marR="0" marT="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000339696"/>
                  </a:ext>
                </a:extLst>
              </a:tr>
              <a:tr h="393906">
                <a:tc>
                  <a:txBody>
                    <a:bodyPr/>
                    <a:lstStyle/>
                    <a:p>
                      <a:pPr algn="ctr" fontAlgn="b"/>
                      <a:r>
                        <a:rPr lang="fr-BE" sz="900" b="0" i="0" u="none" strike="noStrike" dirty="0">
                          <a:effectLst/>
                          <a:latin typeface="Arial" panose="020B0604020202020204" pitchFamily="34" charset="0"/>
                        </a:rPr>
                        <a:t>Transferts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3.101.380,21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3.023.442,33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dirty="0">
                          <a:effectLst/>
                          <a:latin typeface="Arial" panose="020B0604020202020204" pitchFamily="34" charset="0"/>
                        </a:rPr>
                        <a:t>3.263.835,14</a:t>
                      </a:r>
                      <a:endParaRPr lang="fr-BE" sz="7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3.263.835,14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3.373.452,04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3.293.892,00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3.309.028,13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3.748.521,27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3.775.020,93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3.676.240,71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- 72.280,56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fr-BE" sz="900" b="1" i="0" u="none" strike="noStrike" dirty="0">
                          <a:effectLst/>
                          <a:latin typeface="Arial" panose="020B0604020202020204" pitchFamily="34" charset="0"/>
                        </a:rPr>
                        <a:t>-1,93%</a:t>
                      </a:r>
                    </a:p>
                  </a:txBody>
                  <a:tcPr marL="0" marR="0" marT="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624627849"/>
                  </a:ext>
                </a:extLst>
              </a:tr>
              <a:tr h="393906">
                <a:tc>
                  <a:txBody>
                    <a:bodyPr/>
                    <a:lstStyle/>
                    <a:p>
                      <a:pPr algn="ctr" fontAlgn="b"/>
                      <a:r>
                        <a:rPr lang="fr-BE" sz="900" b="0" i="0" u="none" strike="noStrike" dirty="0">
                          <a:effectLst/>
                          <a:latin typeface="Arial" panose="020B0604020202020204" pitchFamily="34" charset="0"/>
                        </a:rPr>
                        <a:t>Dette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855.380,37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918.183,55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996.500,83</a:t>
                      </a:r>
                      <a:endParaRPr lang="fr-BE" sz="700" b="0" i="0" u="none" strike="noStrike">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996.500,83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949.715,46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950.028,95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1.165.236,73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1.255.949,88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1.312.876,33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1.435.557,03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179.607,15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fr-BE" sz="900" b="1" i="0" u="none" strike="noStrike" dirty="0">
                          <a:effectLst/>
                          <a:latin typeface="Arial" panose="020B0604020202020204" pitchFamily="34" charset="0"/>
                        </a:rPr>
                        <a:t>14,30%</a:t>
                      </a:r>
                    </a:p>
                  </a:txBody>
                  <a:tcPr marL="0" marR="0" marT="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176622772"/>
                  </a:ext>
                </a:extLst>
              </a:tr>
              <a:tr h="411813">
                <a:tc>
                  <a:txBody>
                    <a:bodyPr/>
                    <a:lstStyle/>
                    <a:p>
                      <a:pPr algn="ctr" fontAlgn="b"/>
                      <a:r>
                        <a:rPr lang="fr-BE" sz="900" b="0" i="0" u="none" strike="noStrike" dirty="0">
                          <a:effectLst/>
                          <a:latin typeface="Arial" panose="020B0604020202020204" pitchFamily="34" charset="0"/>
                        </a:rPr>
                        <a:t>Prélèvements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68.875,00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40.000,00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1.451.302,27</a:t>
                      </a:r>
                      <a:endParaRPr lang="fr-BE" sz="700" b="0" i="0" u="none" strike="noStrike">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1.451.302,27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115.000,00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830.602,65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160.000,00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                       -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b"/>
                      <a:endParaRPr lang="fr-BE" sz="900" b="1"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855065249"/>
                  </a:ext>
                </a:extLst>
              </a:tr>
              <a:tr h="411813">
                <a:tc>
                  <a:txBody>
                    <a:bodyPr/>
                    <a:lstStyle/>
                    <a:p>
                      <a:pPr algn="ctr" fontAlgn="b"/>
                      <a:r>
                        <a:rPr lang="fr-BE" sz="900" b="0" i="0" u="none" strike="noStrike" dirty="0">
                          <a:solidFill>
                            <a:srgbClr val="FFFFFF"/>
                          </a:solidFill>
                          <a:effectLst/>
                          <a:latin typeface="Arial" panose="020B0604020202020204" pitchFamily="34" charset="0"/>
                        </a:rPr>
                        <a:t>Total </a:t>
                      </a:r>
                    </a:p>
                    <a:p>
                      <a:pPr algn="ctr" fontAlgn="b"/>
                      <a:r>
                        <a:rPr lang="fr-BE" sz="900" b="0" i="0" u="none" strike="noStrike" dirty="0">
                          <a:solidFill>
                            <a:srgbClr val="FFFFFF"/>
                          </a:solidFill>
                          <a:effectLst/>
                          <a:latin typeface="Arial" panose="020B0604020202020204" pitchFamily="34" charset="0"/>
                        </a:rPr>
                        <a:t>(exercice propre)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6699"/>
                    </a:solidFill>
                  </a:tcPr>
                </a:tc>
                <a:tc>
                  <a:txBody>
                    <a:bodyPr/>
                    <a:lstStyle/>
                    <a:p>
                      <a:pPr algn="ctr" fontAlgn="b"/>
                      <a:r>
                        <a:rPr lang="fr-BE" sz="900" b="0" i="0" u="none" strike="noStrike" dirty="0">
                          <a:effectLst/>
                          <a:latin typeface="Arial" panose="020B0604020202020204" pitchFamily="34" charset="0"/>
                        </a:rPr>
                        <a:t>10.061.508,47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10.279.910,79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fontAlgn="b"/>
                      <a:r>
                        <a:rPr lang="fr-BE" sz="900" b="0" i="0" u="none" strike="noStrike" dirty="0">
                          <a:effectLst/>
                          <a:latin typeface="Arial" panose="020B0604020202020204" pitchFamily="34" charset="0"/>
                        </a:rPr>
                        <a:t>12.071.349,50   </a:t>
                      </a:r>
                      <a:endParaRPr lang="fr-BE" sz="7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ctr" fontAlgn="b"/>
                      <a:r>
                        <a:rPr lang="fr-BE" sz="900" b="0" i="0" u="none" strike="noStrike">
                          <a:effectLst/>
                          <a:latin typeface="Arial" panose="020B0604020202020204" pitchFamily="34" charset="0"/>
                        </a:rPr>
                        <a:t>     12.071.349,50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11.185.551,45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12.578.393,89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12.631.118,89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14.217.196,70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1" u="none" strike="noStrike" dirty="0">
                          <a:effectLst/>
                          <a:latin typeface="Arial" panose="020B0604020202020204" pitchFamily="34" charset="0"/>
                        </a:rPr>
                        <a:t>14.508.911,43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14.556.941,09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339.744,39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b"/>
                      <a:r>
                        <a:rPr lang="fr-BE" sz="900" b="1" i="0" u="none" strike="noStrike" dirty="0">
                          <a:effectLst/>
                          <a:latin typeface="Arial" panose="020B0604020202020204" pitchFamily="34" charset="0"/>
                        </a:rPr>
                        <a:t>2,39%</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630621779"/>
                  </a:ext>
                </a:extLst>
              </a:tr>
              <a:tr h="393906">
                <a:tc>
                  <a:txBody>
                    <a:bodyPr/>
                    <a:lstStyle/>
                    <a:p>
                      <a:pPr algn="ctr" fontAlgn="b"/>
                      <a:r>
                        <a:rPr lang="fr-BE" sz="900" b="0" i="0" u="none" strike="noStrike" dirty="0">
                          <a:effectLst/>
                          <a:latin typeface="Arial" panose="020B0604020202020204" pitchFamily="34" charset="0"/>
                        </a:rPr>
                        <a:t>Exercices antérieurs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266.008,25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766.723,58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257.682,68</a:t>
                      </a:r>
                      <a:endParaRPr lang="fr-BE" sz="700" b="0" i="0" u="none" strike="noStrike">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257.682,68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224.425,76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217.282,84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241.851,04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2.653,23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1" u="none" strike="noStrike" dirty="0">
                          <a:effectLst/>
                          <a:latin typeface="Arial" panose="020B0604020202020204" pitchFamily="34" charset="0"/>
                        </a:rPr>
                        <a:t>53.800,69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242,14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- 2.411,09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endParaRPr lang="fr-BE" sz="9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947779832"/>
                  </a:ext>
                </a:extLst>
              </a:tr>
              <a:tr h="411813">
                <a:tc>
                  <a:txBody>
                    <a:bodyPr/>
                    <a:lstStyle/>
                    <a:p>
                      <a:pPr algn="ctr" fontAlgn="b"/>
                      <a:r>
                        <a:rPr lang="fr-BE" sz="900" b="0" i="0" u="none" strike="noStrike" dirty="0">
                          <a:effectLst/>
                          <a:latin typeface="Arial" panose="020B0604020202020204" pitchFamily="34" charset="0"/>
                        </a:rPr>
                        <a:t>Prélèvements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fr-BE" sz="900" b="0" i="0" u="none" strike="noStrike">
                          <a:effectLst/>
                          <a:latin typeface="Arial" panose="020B0604020202020204" pitchFamily="34" charset="0"/>
                        </a:rPr>
                        <a:t>1.000.000,00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952.600,00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b"/>
                      <a:r>
                        <a:rPr lang="fr-BE" sz="900" b="0" i="0" u="none" strike="noStrike">
                          <a:effectLst/>
                          <a:latin typeface="Arial" panose="020B0604020202020204" pitchFamily="34" charset="0"/>
                        </a:rPr>
                        <a:t>0,00</a:t>
                      </a:r>
                      <a:endParaRPr lang="fr-BE" sz="700" b="0" i="0" u="none" strike="noStrike">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hMerge="1">
                  <a:txBody>
                    <a:bodyPr/>
                    <a:lstStyle/>
                    <a:p>
                      <a:pPr algn="ctr" fontAlgn="b"/>
                      <a:r>
                        <a:rPr lang="fr-BE" sz="900" b="0" i="0" u="none" strike="noStrike">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650.000,00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a:effectLst/>
                          <a:latin typeface="Arial" panose="020B0604020202020204" pitchFamily="34" charset="0"/>
                        </a:rPr>
                        <a:t>1.160.288,84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850.000,00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r-BE" sz="900" b="0" i="1" u="none" strike="noStrike" dirty="0">
                          <a:effectLst/>
                          <a:latin typeface="Arial" panose="020B0604020202020204" pitchFamily="34" charset="0"/>
                        </a:rPr>
                        <a:t>1.290.123,50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200.000,00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b"/>
                      <a:r>
                        <a:rPr lang="fr-BE" sz="900" b="0" i="0" u="none" strike="noStrike" dirty="0">
                          <a:effectLst/>
                          <a:latin typeface="Arial" panose="020B0604020202020204" pitchFamily="34" charset="0"/>
                        </a:rPr>
                        <a:t>200.000,00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b"/>
                      <a:endParaRPr lang="fr-BE" sz="9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72629304"/>
                  </a:ext>
                </a:extLst>
              </a:tr>
              <a:tr h="411813">
                <a:tc>
                  <a:txBody>
                    <a:bodyPr/>
                    <a:lstStyle/>
                    <a:p>
                      <a:pPr algn="ctr" fontAlgn="b"/>
                      <a:r>
                        <a:rPr lang="fr-BE" sz="900" b="0" i="0" u="none" strike="noStrike" dirty="0">
                          <a:solidFill>
                            <a:srgbClr val="FFFFFF"/>
                          </a:solidFill>
                          <a:effectLst/>
                          <a:latin typeface="Arial" panose="020B0604020202020204" pitchFamily="34" charset="0"/>
                        </a:rPr>
                        <a:t>Total </a:t>
                      </a:r>
                    </a:p>
                    <a:p>
                      <a:pPr algn="ctr" fontAlgn="b"/>
                      <a:r>
                        <a:rPr lang="fr-BE" sz="900" b="0" i="0" u="none" strike="noStrike" dirty="0">
                          <a:solidFill>
                            <a:srgbClr val="FFFFFF"/>
                          </a:solidFill>
                          <a:effectLst/>
                          <a:latin typeface="Arial" panose="020B0604020202020204" pitchFamily="34" charset="0"/>
                        </a:rPr>
                        <a:t>général</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0080"/>
                    </a:solidFill>
                  </a:tcPr>
                </a:tc>
                <a:tc>
                  <a:txBody>
                    <a:bodyPr/>
                    <a:lstStyle/>
                    <a:p>
                      <a:pPr algn="ctr" fontAlgn="b"/>
                      <a:r>
                        <a:rPr lang="fr-BE" sz="900" b="0" i="0" u="none" strike="noStrike" dirty="0">
                          <a:effectLst/>
                          <a:latin typeface="Arial" panose="020B0604020202020204" pitchFamily="34" charset="0"/>
                        </a:rPr>
                        <a:t>11.327.516,72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11.999.234,37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ctr" fontAlgn="b"/>
                      <a:r>
                        <a:rPr lang="fr-BE" sz="900" b="0" i="0" u="none" strike="noStrike" dirty="0">
                          <a:effectLst/>
                          <a:latin typeface="Arial" panose="020B0604020202020204" pitchFamily="34" charset="0"/>
                        </a:rPr>
                        <a:t>12.329.032,18   </a:t>
                      </a:r>
                      <a:endParaRPr lang="fr-BE" sz="700" b="0" i="0" u="none" strike="noStrike" dirty="0">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gn="ctr" fontAlgn="b"/>
                      <a:r>
                        <a:rPr lang="fr-BE" sz="900" b="0" i="0" u="none" strike="noStrike" dirty="0">
                          <a:effectLst/>
                          <a:latin typeface="Arial" panose="020B0604020202020204" pitchFamily="34" charset="0"/>
                        </a:rPr>
                        <a:t>     12.329.032,18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12.059.977,21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13.955.965,57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13.722.969,93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14.219.849,93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fr-BE" sz="900" b="0" i="1" u="none" strike="noStrike" dirty="0">
                          <a:effectLst/>
                          <a:latin typeface="Arial" panose="020B0604020202020204" pitchFamily="34" charset="0"/>
                        </a:rPr>
                        <a:t>15.852.835,62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14.757.183,23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fr-BE" sz="900" b="0" i="0" u="none" strike="noStrike" dirty="0">
                          <a:effectLst/>
                          <a:latin typeface="Arial" panose="020B0604020202020204" pitchFamily="34" charset="0"/>
                        </a:rPr>
                        <a:t>537.333,30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l" fontAlgn="b"/>
                      <a:endParaRPr lang="fr-BE" sz="900" b="0"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860617806"/>
                  </a:ext>
                </a:extLst>
              </a:tr>
            </a:tbl>
          </a:graphicData>
        </a:graphic>
      </p:graphicFrame>
      <p:sp>
        <p:nvSpPr>
          <p:cNvPr id="3" name="Rectangle 2">
            <a:extLst>
              <a:ext uri="{FF2B5EF4-FFF2-40B4-BE49-F238E27FC236}">
                <a16:creationId xmlns:a16="http://schemas.microsoft.com/office/drawing/2014/main" id="{F391B80B-AC2D-8EFC-C96D-DE9C9563B8DA}"/>
              </a:ext>
            </a:extLst>
          </p:cNvPr>
          <p:cNvSpPr/>
          <p:nvPr/>
        </p:nvSpPr>
        <p:spPr>
          <a:xfrm>
            <a:off x="7191632" y="1186250"/>
            <a:ext cx="2671431" cy="48314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483119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BDDE715-DC1D-4B19-9FCF-8B62FCE8E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59D4B08-2FD7-4795-B867-90033141C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FEAB822-F0FD-4704-BB9F-0294145A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E57C2256-7BEF-4D8B-23DB-1A648FF4E67C}"/>
              </a:ext>
            </a:extLst>
          </p:cNvPr>
          <p:cNvPicPr>
            <a:picLocks noChangeAspect="1"/>
          </p:cNvPicPr>
          <p:nvPr/>
        </p:nvPicPr>
        <p:blipFill>
          <a:blip r:embed="rId2"/>
          <a:stretch>
            <a:fillRect/>
          </a:stretch>
        </p:blipFill>
        <p:spPr>
          <a:xfrm>
            <a:off x="10340075" y="5648626"/>
            <a:ext cx="1508781" cy="982391"/>
          </a:xfrm>
          <a:prstGeom prst="rect">
            <a:avLst/>
          </a:prstGeom>
        </p:spPr>
      </p:pic>
      <p:graphicFrame>
        <p:nvGraphicFramePr>
          <p:cNvPr id="3" name="Graphique 2">
            <a:extLst>
              <a:ext uri="{FF2B5EF4-FFF2-40B4-BE49-F238E27FC236}">
                <a16:creationId xmlns:a16="http://schemas.microsoft.com/office/drawing/2014/main" id="{7F752EE8-FB53-414C-8978-CF90A03D4DC1}"/>
              </a:ext>
            </a:extLst>
          </p:cNvPr>
          <p:cNvGraphicFramePr>
            <a:graphicFrameLocks/>
          </p:cNvGraphicFramePr>
          <p:nvPr>
            <p:extLst>
              <p:ext uri="{D42A27DB-BD31-4B8C-83A1-F6EECF244321}">
                <p14:modId xmlns:p14="http://schemas.microsoft.com/office/powerpoint/2010/main" val="2891396610"/>
              </p:ext>
            </p:extLst>
          </p:nvPr>
        </p:nvGraphicFramePr>
        <p:xfrm>
          <a:off x="727200" y="756000"/>
          <a:ext cx="10742400" cy="540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0039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a:xfrm>
            <a:off x="2592925" y="624110"/>
            <a:ext cx="8911687" cy="932841"/>
          </a:xfrm>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1810265"/>
            <a:ext cx="9031981" cy="4820751"/>
          </a:xfrm>
        </p:spPr>
        <p:txBody>
          <a:bodyPr>
            <a:normAutofit/>
          </a:bodyPr>
          <a:lstStyle/>
          <a:p>
            <a:pPr>
              <a:buFont typeface="Wingdings" pitchFamily="2" charset="2"/>
              <a:buChar char="Ø"/>
            </a:pPr>
            <a:r>
              <a:rPr lang="fr-FR" b="1" dirty="0"/>
              <a:t>Dépenses de personnel </a:t>
            </a:r>
            <a:r>
              <a:rPr lang="fr-FR" dirty="0"/>
              <a:t>(+/- 120 agents ; 94,6 ETP)</a:t>
            </a:r>
          </a:p>
          <a:p>
            <a:pPr lvl="1">
              <a:buFont typeface="Wingdings" pitchFamily="2" charset="2"/>
              <a:buChar char="Ø"/>
            </a:pPr>
            <a:r>
              <a:rPr lang="fr-FR" sz="1500" dirty="0"/>
              <a:t>1 indexation (mars 2025)</a:t>
            </a:r>
          </a:p>
          <a:p>
            <a:pPr lvl="1">
              <a:buFont typeface="Wingdings" pitchFamily="2" charset="2"/>
              <a:buChar char="Ø"/>
            </a:pPr>
            <a:r>
              <a:rPr lang="fr-FR" sz="1500" dirty="0"/>
              <a:t>Mi-temps médicaux restent mi-temps médicaux</a:t>
            </a:r>
          </a:p>
          <a:p>
            <a:pPr lvl="1">
              <a:buFont typeface="Wingdings" pitchFamily="2" charset="2"/>
              <a:buChar char="Ø"/>
            </a:pPr>
            <a:r>
              <a:rPr lang="fr-FR" sz="1500" dirty="0"/>
              <a:t>Maladies longue durée non prises en compte</a:t>
            </a:r>
          </a:p>
          <a:p>
            <a:pPr lvl="1">
              <a:buFont typeface="Wingdings" pitchFamily="2" charset="2"/>
              <a:buChar char="Ø"/>
            </a:pPr>
            <a:r>
              <a:rPr lang="fr-FR" sz="1500" dirty="0"/>
              <a:t>Recrutement:</a:t>
            </a:r>
          </a:p>
          <a:p>
            <a:pPr lvl="2">
              <a:buFont typeface="Wingdings" pitchFamily="2" charset="2"/>
              <a:buChar char="Ø"/>
            </a:pPr>
            <a:r>
              <a:rPr lang="fr-FR" sz="1500" dirty="0"/>
              <a:t>1 Directeur financier </a:t>
            </a:r>
            <a:r>
              <a:rPr lang="fr-FR" sz="1200" dirty="0"/>
              <a:t>(comptabilisé à partir du 1/4/25)</a:t>
            </a:r>
          </a:p>
          <a:p>
            <a:pPr lvl="2">
              <a:buFont typeface="Wingdings" pitchFamily="2" charset="2"/>
              <a:buChar char="Ø"/>
            </a:pPr>
            <a:r>
              <a:rPr lang="fr-FR" sz="1500" dirty="0"/>
              <a:t>1 agent technique D7-D9 </a:t>
            </a:r>
            <a:r>
              <a:rPr lang="fr-FR" sz="1200" dirty="0"/>
              <a:t>(comptabilisé à partir du 1/3/25) </a:t>
            </a:r>
            <a:r>
              <a:rPr lang="fr-FR" sz="1500" dirty="0"/>
              <a:t>=&gt; remplacement de l’actuel</a:t>
            </a:r>
          </a:p>
          <a:p>
            <a:pPr lvl="2">
              <a:buFont typeface="Wingdings" pitchFamily="2" charset="2"/>
              <a:buChar char="Ø"/>
            </a:pPr>
            <a:r>
              <a:rPr lang="fr-FR" sz="1500" dirty="0"/>
              <a:t>1 agent technique en +</a:t>
            </a:r>
          </a:p>
          <a:p>
            <a:pPr lvl="2">
              <a:buFont typeface="Wingdings" pitchFamily="2" charset="2"/>
              <a:buChar char="Ø"/>
            </a:pPr>
            <a:r>
              <a:rPr lang="fr-FR" sz="1500" dirty="0"/>
              <a:t>Maintien de 2 ouvriers saisonniers</a:t>
            </a:r>
          </a:p>
          <a:p>
            <a:pPr lvl="2">
              <a:buFont typeface="Wingdings" pitchFamily="2" charset="2"/>
              <a:buChar char="Ø"/>
            </a:pPr>
            <a:r>
              <a:rPr lang="fr-FR" sz="1500" dirty="0"/>
              <a:t>1 agent constateur D4 </a:t>
            </a:r>
            <a:r>
              <a:rPr lang="fr-FR" sz="1200" dirty="0"/>
              <a:t>(comptabilisé à partir du 1/4/25)</a:t>
            </a:r>
          </a:p>
          <a:p>
            <a:pPr lvl="2">
              <a:buFont typeface="Wingdings" pitchFamily="2" charset="2"/>
              <a:buChar char="Ø"/>
            </a:pPr>
            <a:r>
              <a:rPr lang="fr-FR" sz="1500" dirty="0"/>
              <a:t>1 agent enseignement/RH ½ temps </a:t>
            </a:r>
            <a:r>
              <a:rPr lang="fr-FR" sz="1200" dirty="0"/>
              <a:t>(comptabilisé à partir du 1/3/25)</a:t>
            </a:r>
          </a:p>
          <a:p>
            <a:pPr lvl="1">
              <a:buFont typeface="Wingdings" pitchFamily="2" charset="2"/>
              <a:buChar char="Ø"/>
            </a:pPr>
            <a:r>
              <a:rPr lang="fr-FR" sz="1500" dirty="0"/>
              <a:t>Départs à la pension: 1 agent pôle technique</a:t>
            </a: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2866320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1729947"/>
            <a:ext cx="9031981" cy="4901070"/>
          </a:xfrm>
        </p:spPr>
        <p:txBody>
          <a:bodyPr>
            <a:normAutofit/>
          </a:bodyPr>
          <a:lstStyle/>
          <a:p>
            <a:pPr>
              <a:buFont typeface="Wingdings" pitchFamily="2" charset="2"/>
              <a:buChar char="Ø"/>
            </a:pPr>
            <a:r>
              <a:rPr lang="fr-FR" b="1" dirty="0"/>
              <a:t>Dépenses de fonctionnement : </a:t>
            </a:r>
            <a:r>
              <a:rPr lang="fr-FR" dirty="0"/>
              <a:t>- 1% </a:t>
            </a:r>
          </a:p>
          <a:p>
            <a:pPr>
              <a:buFont typeface="Wingdings" pitchFamily="2" charset="2"/>
              <a:buChar char="Ø"/>
            </a:pPr>
            <a:endParaRPr lang="fr-FR" dirty="0"/>
          </a:p>
          <a:p>
            <a:pPr lvl="1">
              <a:buFont typeface="Wingdings" pitchFamily="2" charset="2"/>
              <a:buChar char="Ø"/>
            </a:pPr>
            <a:r>
              <a:rPr lang="fr-FR" sz="1800" dirty="0"/>
              <a:t>- 27.800 € de dépenses « élections »</a:t>
            </a:r>
          </a:p>
          <a:p>
            <a:pPr lvl="1">
              <a:buFont typeface="Wingdings" pitchFamily="2" charset="2"/>
              <a:buChar char="Ø"/>
            </a:pPr>
            <a:r>
              <a:rPr lang="fr-FR" sz="1800" dirty="0"/>
              <a:t>+ 11.500 € pour frais d’exploitation de l’aire pour motor-homes à Spontin (</a:t>
            </a:r>
            <a:r>
              <a:rPr lang="fr-FR" sz="1800" dirty="0" err="1"/>
              <a:t>àpd</a:t>
            </a:r>
            <a:r>
              <a:rPr lang="fr-FR" sz="1800" dirty="0"/>
              <a:t> 1/7/25)</a:t>
            </a:r>
          </a:p>
          <a:p>
            <a:pPr lvl="1">
              <a:buFont typeface="Wingdings" pitchFamily="2" charset="2"/>
              <a:buChar char="Ø"/>
            </a:pPr>
            <a:r>
              <a:rPr lang="fr-FR" sz="1800" dirty="0"/>
              <a:t>Modification de la comptabilité des repas chauds dans les écoles</a:t>
            </a:r>
          </a:p>
          <a:p>
            <a:pPr lvl="1">
              <a:buFont typeface="Wingdings" pitchFamily="2" charset="2"/>
              <a:buChar char="Ø"/>
            </a:pPr>
            <a:r>
              <a:rPr lang="fr-FR" sz="1800" dirty="0"/>
              <a:t>Divers ajustements</a:t>
            </a:r>
          </a:p>
          <a:p>
            <a:pPr lvl="1">
              <a:buFont typeface="Wingdings" pitchFamily="2" charset="2"/>
              <a:buChar char="Ø"/>
            </a:pPr>
            <a:endParaRPr lang="fr-FR" dirty="0"/>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3225609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8C2DED-497D-3724-DB2E-8A61AA6311C6}"/>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C3428606-B651-6042-CA14-3D078E18C6EA}"/>
              </a:ext>
            </a:extLst>
          </p:cNvPr>
          <p:cNvSpPr>
            <a:spLocks noGrp="1"/>
          </p:cNvSpPr>
          <p:nvPr>
            <p:ph idx="1"/>
          </p:nvPr>
        </p:nvSpPr>
        <p:spPr>
          <a:xfrm>
            <a:off x="2589211" y="1612557"/>
            <a:ext cx="9031981" cy="5018459"/>
          </a:xfrm>
        </p:spPr>
        <p:txBody>
          <a:bodyPr>
            <a:normAutofit/>
          </a:bodyPr>
          <a:lstStyle/>
          <a:p>
            <a:pPr>
              <a:buFont typeface="Wingdings" pitchFamily="2" charset="2"/>
              <a:buChar char="Ø"/>
            </a:pPr>
            <a:r>
              <a:rPr lang="fr-FR" b="1" dirty="0"/>
              <a:t>Dépenses de transfert : </a:t>
            </a:r>
            <a:r>
              <a:rPr lang="fr-FR" dirty="0"/>
              <a:t>- 2 %</a:t>
            </a:r>
          </a:p>
          <a:p>
            <a:pPr lvl="1">
              <a:buFont typeface="Wingdings" pitchFamily="2" charset="2"/>
              <a:buChar char="Ø"/>
            </a:pPr>
            <a:r>
              <a:rPr lang="fr-FR" sz="1700" dirty="0"/>
              <a:t>Légère diminution de la dotation communale à son CPAS (- 47.774 €)</a:t>
            </a:r>
          </a:p>
          <a:p>
            <a:pPr lvl="1">
              <a:buFont typeface="Wingdings" pitchFamily="2" charset="2"/>
              <a:buChar char="Ø"/>
            </a:pPr>
            <a:r>
              <a:rPr lang="fr-FR" sz="1700" dirty="0"/>
              <a:t>Diminution des frais de recette régionale vu le futur DF (- 81.000 €)</a:t>
            </a:r>
          </a:p>
          <a:p>
            <a:pPr lvl="1">
              <a:buFont typeface="Wingdings" pitchFamily="2" charset="2"/>
              <a:buChar char="Ø"/>
            </a:pPr>
            <a:r>
              <a:rPr lang="fr-FR" sz="1700" dirty="0"/>
              <a:t>Augmentation à la zone de police H-M (+ 31.913,15 €)</a:t>
            </a:r>
          </a:p>
          <a:p>
            <a:pPr lvl="1">
              <a:buFont typeface="Wingdings" pitchFamily="2" charset="2"/>
              <a:buChar char="Ø"/>
            </a:pPr>
            <a:r>
              <a:rPr lang="fr-FR" sz="1700" dirty="0"/>
              <a:t>Augmentation des dotations aux fabriques d'église (+ 6.385,52 €)</a:t>
            </a:r>
          </a:p>
          <a:p>
            <a:pPr lvl="1">
              <a:buFont typeface="Wingdings" pitchFamily="2" charset="2"/>
              <a:buChar char="Ø"/>
            </a:pPr>
            <a:r>
              <a:rPr lang="fr-FR" sz="1700" dirty="0"/>
              <a:t>Augmentation des coûts liés à la gestion des immondices par le BEP (+ 24.121,17 €)</a:t>
            </a:r>
          </a:p>
          <a:p>
            <a:pPr lvl="1">
              <a:buFont typeface="Wingdings" pitchFamily="2" charset="2"/>
              <a:buChar char="Ø"/>
            </a:pPr>
            <a:r>
              <a:rPr lang="fr-FR" sz="1700" dirty="0"/>
              <a:t>Report du recrutement d’un conseiller en Patrimoine pour Dinant-Hastière-Yvoir (- 9.713 €)</a:t>
            </a:r>
          </a:p>
          <a:p>
            <a:pPr>
              <a:buFont typeface="Wingdings" pitchFamily="2" charset="2"/>
              <a:buChar char="Ø"/>
            </a:pPr>
            <a:r>
              <a:rPr lang="fr-FR" sz="1900" b="1" dirty="0"/>
              <a:t>Dépenses de dettes : </a:t>
            </a:r>
            <a:r>
              <a:rPr lang="fr-FR" sz="2000" dirty="0"/>
              <a:t>+ 14 %</a:t>
            </a:r>
            <a:endParaRPr lang="fr-FR" sz="1900" b="1" dirty="0"/>
          </a:p>
          <a:p>
            <a:pPr lvl="1">
              <a:buFont typeface="Wingdings" pitchFamily="2" charset="2"/>
              <a:buChar char="Ø"/>
            </a:pPr>
            <a:r>
              <a:rPr lang="fr-FR" sz="1700" dirty="0"/>
              <a:t>Intégration des charges liées à l’emprunt de 3,5 millions € contracté en 2024</a:t>
            </a:r>
          </a:p>
          <a:p>
            <a:pPr lvl="1">
              <a:buFont typeface="Wingdings" pitchFamily="2" charset="2"/>
              <a:buChar char="Ø"/>
            </a:pPr>
            <a:r>
              <a:rPr lang="fr-FR" sz="1700" dirty="0"/>
              <a:t>Prévision de 6 mois des charges pour les emprunts prévus en 2025</a:t>
            </a:r>
          </a:p>
          <a:p>
            <a:pPr lvl="1">
              <a:buFont typeface="Wingdings" pitchFamily="2" charset="2"/>
              <a:buChar char="Ø"/>
            </a:pPr>
            <a:endParaRPr lang="fr-FR" dirty="0"/>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8FD68643-5459-CAC5-8789-A2C7AA8F7170}"/>
              </a:ext>
            </a:extLst>
          </p:cNvPr>
          <p:cNvPicPr>
            <a:picLocks noChangeAspect="1"/>
          </p:cNvPicPr>
          <p:nvPr/>
        </p:nvPicPr>
        <p:blipFill>
          <a:blip r:embed="rId2"/>
          <a:stretch>
            <a:fillRect/>
          </a:stretch>
        </p:blipFill>
        <p:spPr>
          <a:xfrm>
            <a:off x="10340075" y="5648626"/>
            <a:ext cx="1508781" cy="982391"/>
          </a:xfrm>
          <a:prstGeom prst="rect">
            <a:avLst/>
          </a:prstGeom>
        </p:spPr>
      </p:pic>
    </p:spTree>
    <p:extLst>
      <p:ext uri="{BB962C8B-B14F-4D97-AF65-F5344CB8AC3E}">
        <p14:creationId xmlns:p14="http://schemas.microsoft.com/office/powerpoint/2010/main" val="4165564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B256D-8437-3388-39E7-C9FAA62BD67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16E540-5E66-A189-8403-5A7F350AD969}"/>
              </a:ext>
            </a:extLst>
          </p:cNvPr>
          <p:cNvSpPr>
            <a:spLocks noGrp="1"/>
          </p:cNvSpPr>
          <p:nvPr>
            <p:ph type="title"/>
          </p:nvPr>
        </p:nvSpPr>
        <p:spPr/>
        <p:txBody>
          <a:bodyPr/>
          <a:lstStyle/>
          <a:p>
            <a:r>
              <a:rPr lang="fr-FR" b="1" dirty="0"/>
              <a:t>5. Budget communal 2025 </a:t>
            </a:r>
            <a:r>
              <a:rPr lang="fr-FR" dirty="0"/>
              <a:t>- ordinaire</a:t>
            </a:r>
          </a:p>
        </p:txBody>
      </p:sp>
      <p:sp>
        <p:nvSpPr>
          <p:cNvPr id="3" name="Espace réservé du contenu 2">
            <a:extLst>
              <a:ext uri="{FF2B5EF4-FFF2-40B4-BE49-F238E27FC236}">
                <a16:creationId xmlns:a16="http://schemas.microsoft.com/office/drawing/2014/main" id="{98C22A2A-D2AB-2249-DC1D-181B157B1EAA}"/>
              </a:ext>
            </a:extLst>
          </p:cNvPr>
          <p:cNvSpPr>
            <a:spLocks noGrp="1"/>
          </p:cNvSpPr>
          <p:nvPr>
            <p:ph idx="1"/>
          </p:nvPr>
        </p:nvSpPr>
        <p:spPr>
          <a:xfrm>
            <a:off x="2589211" y="1612557"/>
            <a:ext cx="9031981" cy="5018459"/>
          </a:xfrm>
        </p:spPr>
        <p:txBody>
          <a:bodyPr>
            <a:normAutofit/>
          </a:bodyPr>
          <a:lstStyle/>
          <a:p>
            <a:pPr>
              <a:buFont typeface="Wingdings" pitchFamily="2" charset="2"/>
              <a:buChar char="Ø"/>
            </a:pPr>
            <a:r>
              <a:rPr lang="fr-FR" b="1" dirty="0"/>
              <a:t>Focus zone de secours </a:t>
            </a:r>
            <a:r>
              <a:rPr lang="fr-FR" b="1" dirty="0" err="1"/>
              <a:t>DinaPhi</a:t>
            </a:r>
            <a:r>
              <a:rPr lang="fr-FR" b="1" dirty="0"/>
              <a:t> : </a:t>
            </a:r>
          </a:p>
          <a:p>
            <a:pPr>
              <a:buFont typeface="Wingdings" pitchFamily="2" charset="2"/>
              <a:buChar char="Ø"/>
            </a:pPr>
            <a:endParaRPr lang="fr-FR" dirty="0"/>
          </a:p>
          <a:p>
            <a:pPr lvl="1">
              <a:buFont typeface="Wingdings" pitchFamily="2" charset="2"/>
              <a:buChar char="Ø"/>
            </a:pPr>
            <a:r>
              <a:rPr lang="fr-FR" sz="1700" dirty="0"/>
              <a:t>Dépenses de personnel : 17.866.187 €</a:t>
            </a:r>
          </a:p>
          <a:p>
            <a:pPr lvl="1">
              <a:buFont typeface="Wingdings" pitchFamily="2" charset="2"/>
              <a:buChar char="Ø"/>
            </a:pPr>
            <a:r>
              <a:rPr lang="fr-FR" sz="1700" dirty="0"/>
              <a:t>Dépenses de fonctionnement : 3.701.250 €</a:t>
            </a:r>
          </a:p>
          <a:p>
            <a:pPr lvl="1">
              <a:buFont typeface="Wingdings" pitchFamily="2" charset="2"/>
              <a:buChar char="Ø"/>
            </a:pPr>
            <a:r>
              <a:rPr lang="fr-FR" sz="1700" dirty="0"/>
              <a:t>Dépenses de transfert : 149.000 €</a:t>
            </a:r>
          </a:p>
          <a:p>
            <a:pPr lvl="1">
              <a:buFont typeface="Wingdings" pitchFamily="2" charset="2"/>
              <a:buChar char="Ø"/>
            </a:pPr>
            <a:r>
              <a:rPr lang="fr-FR" sz="1700" dirty="0"/>
              <a:t>Dépenses de dette : 2.399.111 €</a:t>
            </a:r>
          </a:p>
          <a:p>
            <a:pPr lvl="1">
              <a:buFont typeface="Wingdings" pitchFamily="2" charset="2"/>
              <a:buChar char="Ø"/>
            </a:pPr>
            <a:r>
              <a:rPr lang="fr-FR" sz="1700" dirty="0"/>
              <a:t>Prélèvement 1 &amp; 2 : 450.904 € + 1.642.000 €</a:t>
            </a:r>
          </a:p>
          <a:p>
            <a:pPr lvl="1">
              <a:buFont typeface="Wingdings" pitchFamily="2" charset="2"/>
              <a:buChar char="Ø"/>
            </a:pPr>
            <a:r>
              <a:rPr lang="fr-FR" sz="1700" b="1" dirty="0"/>
              <a:t>TOTAL des dépenses : 26.228.454 €</a:t>
            </a:r>
          </a:p>
          <a:p>
            <a:pPr>
              <a:buFont typeface="Wingdings" pitchFamily="2" charset="2"/>
              <a:buChar char="Ø"/>
            </a:pPr>
            <a:endParaRPr lang="fr-FR" sz="1050" dirty="0"/>
          </a:p>
          <a:p>
            <a:pPr lvl="1">
              <a:buFont typeface="Wingdings" pitchFamily="2" charset="2"/>
              <a:buChar char="Ø"/>
            </a:pPr>
            <a:r>
              <a:rPr lang="fr-FR" dirty="0"/>
              <a:t>Couvertes notamment par 1,3 million de recettes de prestations et </a:t>
            </a:r>
            <a:br>
              <a:rPr lang="fr-FR" dirty="0"/>
            </a:br>
            <a:r>
              <a:rPr lang="fr-FR" dirty="0"/>
              <a:t>23.298.349 € de dotations diverses (fédéral, province et communes associées).</a:t>
            </a:r>
          </a:p>
          <a:p>
            <a:pPr lvl="1">
              <a:buFont typeface="Wingdings" pitchFamily="2" charset="2"/>
              <a:buChar char="Ø"/>
            </a:pPr>
            <a:r>
              <a:rPr lang="fr-FR" b="1" dirty="0"/>
              <a:t>Dotation d’Yvoir : 372.507,87 € </a:t>
            </a:r>
            <a:r>
              <a:rPr lang="fr-FR" dirty="0"/>
              <a:t>(idem 2023 &amp; 2024)</a:t>
            </a:r>
          </a:p>
          <a:p>
            <a:pPr>
              <a:buFont typeface="Wingdings" pitchFamily="2" charset="2"/>
              <a:buChar char="Ø"/>
            </a:pPr>
            <a:endParaRPr lang="fr-FR" dirty="0"/>
          </a:p>
          <a:p>
            <a:pPr lvl="2">
              <a:buFont typeface="Wingdings" pitchFamily="2" charset="2"/>
              <a:buChar char="Ø"/>
            </a:pPr>
            <a:endParaRPr lang="fr-FR" dirty="0"/>
          </a:p>
          <a:p>
            <a:pPr lvl="1">
              <a:buFont typeface="Wingdings" pitchFamily="2" charset="2"/>
              <a:buChar char="Ø"/>
            </a:pPr>
            <a:endParaRPr lang="fr-FR" dirty="0"/>
          </a:p>
          <a:p>
            <a:pPr lvl="1">
              <a:buFont typeface="Wingdings" pitchFamily="2" charset="2"/>
              <a:buChar char="Ø"/>
            </a:pPr>
            <a:endParaRPr lang="fr-FR" dirty="0"/>
          </a:p>
        </p:txBody>
      </p:sp>
      <p:pic>
        <p:nvPicPr>
          <p:cNvPr id="4" name="Image 3">
            <a:extLst>
              <a:ext uri="{FF2B5EF4-FFF2-40B4-BE49-F238E27FC236}">
                <a16:creationId xmlns:a16="http://schemas.microsoft.com/office/drawing/2014/main" id="{F2A6FC11-143F-4539-25CC-FD52B9A986E4}"/>
              </a:ext>
            </a:extLst>
          </p:cNvPr>
          <p:cNvPicPr>
            <a:picLocks noChangeAspect="1"/>
          </p:cNvPicPr>
          <p:nvPr/>
        </p:nvPicPr>
        <p:blipFill>
          <a:blip r:embed="rId2"/>
          <a:stretch>
            <a:fillRect/>
          </a:stretch>
        </p:blipFill>
        <p:spPr>
          <a:xfrm>
            <a:off x="10340075" y="5648626"/>
            <a:ext cx="1508781" cy="982391"/>
          </a:xfrm>
          <a:prstGeom prst="rect">
            <a:avLst/>
          </a:prstGeom>
        </p:spPr>
      </p:pic>
      <p:pic>
        <p:nvPicPr>
          <p:cNvPr id="6" name="Image 5" descr="Une image contenant affiche, logo, texte, Graphique&#10;&#10;Description générée automatiquement">
            <a:extLst>
              <a:ext uri="{FF2B5EF4-FFF2-40B4-BE49-F238E27FC236}">
                <a16:creationId xmlns:a16="http://schemas.microsoft.com/office/drawing/2014/main" id="{3E862A9A-1516-99F4-8AB7-5DE415284F4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97" b="96455" l="7805" r="93659">
                        <a14:foregroundMark x1="38780" y1="46824" x2="38780" y2="46824"/>
                        <a14:foregroundMark x1="24390" y1="73560" x2="24390" y2="73560"/>
                        <a14:foregroundMark x1="7805" y1="90990" x2="7805" y2="90990"/>
                        <a14:foregroundMark x1="24390" y1="89069" x2="24390" y2="89069"/>
                        <a14:foregroundMark x1="30488" y1="88626" x2="30488" y2="88626"/>
                        <a14:foregroundMark x1="75854" y1="88035" x2="75854" y2="88035"/>
                        <a14:foregroundMark x1="93902" y1="87888" x2="93902" y2="87888"/>
                        <a14:foregroundMark x1="54878" y1="58936" x2="54878" y2="58936"/>
                        <a14:foregroundMark x1="49024" y1="61152" x2="49024" y2="61152"/>
                        <a14:foregroundMark x1="45610" y1="67947" x2="45610" y2="67947"/>
                        <a14:foregroundMark x1="7805" y1="95569" x2="7805" y2="95569"/>
                        <a14:foregroundMark x1="15122" y1="95716" x2="15122" y2="95716"/>
                        <a14:foregroundMark x1="20976" y1="96455" x2="20976" y2="96455"/>
                        <a14:foregroundMark x1="25854" y1="95569" x2="25854" y2="95569"/>
                        <a14:foregroundMark x1="35366" y1="95716" x2="35366" y2="95716"/>
                        <a14:foregroundMark x1="41707" y1="96160" x2="41707" y2="96160"/>
                        <a14:foregroundMark x1="51951" y1="95716" x2="51951" y2="95716"/>
                        <a14:foregroundMark x1="58049" y1="96160" x2="58049" y2="96160"/>
                        <a14:foregroundMark x1="65122" y1="95716" x2="65122" y2="95716"/>
                        <a14:foregroundMark x1="71707" y1="95716" x2="71707" y2="95716"/>
                        <a14:foregroundMark x1="78293" y1="95569" x2="78293" y2="95569"/>
                        <a14:foregroundMark x1="85366" y1="95716" x2="85366" y2="95716"/>
                        <a14:foregroundMark x1="91707" y1="95273" x2="91707" y2="95273"/>
                      </a14:backgroundRemoval>
                    </a14:imgEffect>
                  </a14:imgLayer>
                </a14:imgProps>
              </a:ext>
            </a:extLst>
          </a:blip>
          <a:stretch>
            <a:fillRect/>
          </a:stretch>
        </p:blipFill>
        <p:spPr>
          <a:xfrm>
            <a:off x="9025421" y="1300975"/>
            <a:ext cx="1928843" cy="3184943"/>
          </a:xfrm>
          <a:prstGeom prst="rect">
            <a:avLst/>
          </a:prstGeom>
        </p:spPr>
      </p:pic>
    </p:spTree>
    <p:extLst>
      <p:ext uri="{BB962C8B-B14F-4D97-AF65-F5344CB8AC3E}">
        <p14:creationId xmlns:p14="http://schemas.microsoft.com/office/powerpoint/2010/main" val="895237374"/>
      </p:ext>
    </p:extLst>
  </p:cSld>
  <p:clrMapOvr>
    <a:masterClrMapping/>
  </p:clrMapOvr>
</p:sld>
</file>

<file path=ppt/theme/theme1.xml><?xml version="1.0" encoding="utf-8"?>
<a:theme xmlns:a="http://schemas.openxmlformats.org/drawingml/2006/main" name="Brin">
  <a:themeElements>
    <a:clrScheme name="Personnalisé 5">
      <a:dk1>
        <a:srgbClr val="000000"/>
      </a:dk1>
      <a:lt1>
        <a:srgbClr val="FFFFFF"/>
      </a:lt1>
      <a:dk2>
        <a:srgbClr val="396F4C"/>
      </a:dk2>
      <a:lt2>
        <a:srgbClr val="D5F4ED"/>
      </a:lt2>
      <a:accent1>
        <a:srgbClr val="3D8F99"/>
      </a:accent1>
      <a:accent2>
        <a:srgbClr val="DE7E18"/>
      </a:accent2>
      <a:accent3>
        <a:srgbClr val="006C22"/>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Brin</Template>
  <TotalTime>177</TotalTime>
  <Words>2253</Words>
  <Application>Microsoft Office PowerPoint</Application>
  <PresentationFormat>Grand écran</PresentationFormat>
  <Paragraphs>543</Paragraphs>
  <Slides>33</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33</vt:i4>
      </vt:variant>
    </vt:vector>
  </HeadingPairs>
  <TitlesOfParts>
    <vt:vector size="40" baseType="lpstr">
      <vt:lpstr>Arial</vt:lpstr>
      <vt:lpstr>Century Gothic</vt:lpstr>
      <vt:lpstr>Symbol</vt:lpstr>
      <vt:lpstr>Wingdings</vt:lpstr>
      <vt:lpstr>Wingdings 3</vt:lpstr>
      <vt:lpstr>Brin</vt:lpstr>
      <vt:lpstr>Worksheet</vt:lpstr>
      <vt:lpstr>  Conseil communal – 16/12/24</vt:lpstr>
      <vt:lpstr>Présentation PowerPoint</vt:lpstr>
      <vt:lpstr>5. Budget communal 2025 - ordinaire</vt:lpstr>
      <vt:lpstr>Présentation PowerPoint</vt:lpstr>
      <vt:lpstr>Présentation PowerPoint</vt:lpstr>
      <vt:lpstr>5. Budget communal 2025 - ordinaire</vt:lpstr>
      <vt:lpstr>5. Budget communal 2025 - ordinaire</vt:lpstr>
      <vt:lpstr>5. Budget communal 2025 - ordinaire</vt:lpstr>
      <vt:lpstr>5. Budget communal 2025 - ordinaire</vt:lpstr>
      <vt:lpstr>5. Budget communal 2025 - ordinaire</vt:lpstr>
      <vt:lpstr>Présentation PowerPoint</vt:lpstr>
      <vt:lpstr>Présentation PowerPoint</vt:lpstr>
      <vt:lpstr>5. Budget communal 2025 - ordinaire</vt:lpstr>
      <vt:lpstr>5. Budget communal 2025 - ordinaire</vt:lpstr>
      <vt:lpstr>5. Budget communal 2025 - extraordinaire</vt:lpstr>
      <vt:lpstr>5. Budget communal 2025 - extraordinaire</vt:lpstr>
      <vt:lpstr>5. Budget communal 2025 - extraordinaire</vt:lpstr>
      <vt:lpstr>5. Budget communal 2025 - extraordinaire</vt:lpstr>
      <vt:lpstr>5. Budget communal 2025 - réserves</vt:lpstr>
      <vt:lpstr>5. Budget communal 2025 - provisions</vt:lpstr>
      <vt:lpstr>… et pour l’avenir ?</vt:lpstr>
      <vt:lpstr>… et pour l’avenir ?</vt:lpstr>
      <vt:lpstr>… et pour l’avenir ?</vt:lpstr>
      <vt:lpstr>Présentation PowerPoint</vt:lpstr>
      <vt:lpstr>Présentation PowerPoint</vt:lpstr>
      <vt:lpstr>15. Déclassement et cession d’1 surface du domaine public « Rochers de Fidevoye » (1)</vt:lpstr>
      <vt:lpstr>15. Déclassement et cession d’1 surface du domaine public « Rochers de Fidevoye » (2)</vt:lpstr>
      <vt:lpstr>15. Déclassement et cession d’1 surface du domaine public « Rochers de Fidevoye » (3)</vt:lpstr>
      <vt:lpstr>15. Déclassement et cession d’1 surface du domaine public « Rochers de Fidevoye » (3)</vt:lpstr>
      <vt:lpstr>16. Mise sous bail à ferme des essarts communaux de Dorinne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de fusion des écoles de Dorinne et Spontin (Yvoir)</dc:title>
  <dc:creator>Patrick Evrard</dc:creator>
  <cp:lastModifiedBy>Alexandre Visée</cp:lastModifiedBy>
  <cp:revision>201</cp:revision>
  <cp:lastPrinted>2023-08-28T13:26:59Z</cp:lastPrinted>
  <dcterms:created xsi:type="dcterms:W3CDTF">2021-02-27T17:44:19Z</dcterms:created>
  <dcterms:modified xsi:type="dcterms:W3CDTF">2024-12-16T20:43:05Z</dcterms:modified>
</cp:coreProperties>
</file>